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Lst>
  <p:notesMasterIdLst>
    <p:notesMasterId r:id="rId7"/>
  </p:notesMasterIdLst>
  <p:sldIdLst>
    <p:sldId id="947" r:id="rId3"/>
    <p:sldId id="949" r:id="rId4"/>
    <p:sldId id="946" r:id="rId5"/>
    <p:sldId id="95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25"/>
    <p:restoredTop sz="94674"/>
  </p:normalViewPr>
  <p:slideViewPr>
    <p:cSldViewPr snapToGrid="0" snapToObjects="1">
      <p:cViewPr varScale="1">
        <p:scale>
          <a:sx n="159" d="100"/>
          <a:sy n="159" d="100"/>
        </p:scale>
        <p:origin x="66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12345-AE8B-8348-971E-9F8AC446B3C8}" type="datetimeFigureOut">
              <a:rPr lang="en-US" smtClean="0"/>
              <a:t>5/28/19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A6D54-8FEC-C743-B70C-2E9CADC71799}" type="slidenum">
              <a:rPr lang="en-US" smtClean="0"/>
              <a:t>‹#›</a:t>
            </a:fld>
            <a:endParaRPr lang="en-US"/>
          </a:p>
        </p:txBody>
      </p:sp>
    </p:spTree>
    <p:extLst>
      <p:ext uri="{BB962C8B-B14F-4D97-AF65-F5344CB8AC3E}">
        <p14:creationId xmlns:p14="http://schemas.microsoft.com/office/powerpoint/2010/main" val="1689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3</a:t>
            </a:fld>
            <a:endParaRPr lang="de-DE" dirty="0">
              <a:latin typeface="Arial" pitchFamily="34" charset="0"/>
            </a:endParaRPr>
          </a:p>
        </p:txBody>
      </p:sp>
    </p:spTree>
    <p:extLst>
      <p:ext uri="{BB962C8B-B14F-4D97-AF65-F5344CB8AC3E}">
        <p14:creationId xmlns:p14="http://schemas.microsoft.com/office/powerpoint/2010/main" val="71783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4</a:t>
            </a:fld>
            <a:endParaRPr lang="de-DE" dirty="0">
              <a:latin typeface="Arial" pitchFamily="34" charset="0"/>
            </a:endParaRPr>
          </a:p>
        </p:txBody>
      </p:sp>
    </p:spTree>
    <p:extLst>
      <p:ext uri="{BB962C8B-B14F-4D97-AF65-F5344CB8AC3E}">
        <p14:creationId xmlns:p14="http://schemas.microsoft.com/office/powerpoint/2010/main" val="292963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8447" y="1524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sp>
        <p:nvSpPr>
          <p:cNvPr id="8" name="Content Placeholder 2"/>
          <p:cNvSpPr>
            <a:spLocks noGrp="1"/>
          </p:cNvSpPr>
          <p:nvPr>
            <p:ph sz="half" idx="13"/>
          </p:nvPr>
        </p:nvSpPr>
        <p:spPr>
          <a:xfrm>
            <a:off x="531952" y="3810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8447" y="3810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5/28/19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610"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solidFill>
                  <a:srgbClr val="5F5F5F"/>
                </a:solidFill>
              </a:rPr>
              <a:pPr/>
              <a:t>5/28/19</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2_Custom Title Slide with Primary Event Impression">
    <p:bg>
      <p:bgPr>
        <a:solidFill>
          <a:srgbClr val="5F5F5F"/>
        </a:solidFill>
        <a:effectLst/>
      </p:bgPr>
    </p:bg>
    <p:spTree>
      <p:nvGrpSpPr>
        <p:cNvPr id="1" name=""/>
        <p:cNvGrpSpPr/>
        <p:nvPr/>
      </p:nvGrpSpPr>
      <p:grpSpPr>
        <a:xfrm>
          <a:off x="0" y="0"/>
          <a:ext cx="0" cy="0"/>
          <a:chOff x="0" y="0"/>
          <a:chExt cx="0" cy="0"/>
        </a:xfrm>
      </p:grpSpPr>
      <p:pic>
        <p:nvPicPr>
          <p:cNvPr id="497" name="image18.jpeg" descr="2.png"/>
          <p:cNvPicPr>
            <a:picLocks noChangeAspect="1"/>
          </p:cNvPicPr>
          <p:nvPr/>
        </p:nvPicPr>
        <p:blipFill>
          <a:blip r:embed="rId2" cstate="print">
            <a:extLst/>
          </a:blip>
          <a:stretch>
            <a:fillRect/>
          </a:stretch>
        </p:blipFill>
        <p:spPr>
          <a:xfrm>
            <a:off x="7" y="0"/>
            <a:ext cx="12201534" cy="6858000"/>
          </a:xfrm>
          <a:prstGeom prst="rect">
            <a:avLst/>
          </a:prstGeom>
          <a:ln w="12700">
            <a:miter lim="400000"/>
          </a:ln>
        </p:spPr>
      </p:pic>
      <p:sp>
        <p:nvSpPr>
          <p:cNvPr id="498" name="Shape 498"/>
          <p:cNvSpPr/>
          <p:nvPr/>
        </p:nvSpPr>
        <p:spPr>
          <a:xfrm>
            <a:off x="7" y="0"/>
            <a:ext cx="12201534" cy="6858000"/>
          </a:xfrm>
          <a:prstGeom prst="rect">
            <a:avLst/>
          </a:prstGeom>
          <a:gradFill>
            <a:gsLst>
              <a:gs pos="0">
                <a:srgbClr val="404040"/>
              </a:gs>
              <a:gs pos="58000">
                <a:schemeClr val="accent2">
                  <a:alpha val="0"/>
                </a:schemeClr>
              </a:gs>
            </a:gsLst>
            <a:lin ang="2220000"/>
          </a:gradFill>
          <a:ln w="12700">
            <a:miter lim="400000"/>
          </a:ln>
        </p:spPr>
        <p:txBody>
          <a:bodyPr lIns="45711" tIns="45713" rIns="45711" bIns="45713" anchor="ctr"/>
          <a:lstStyle/>
          <a:p>
            <a:pPr algn="ctr">
              <a:lnSpc>
                <a:spcPct val="90000"/>
              </a:lnSpc>
              <a:defRPr>
                <a:solidFill>
                  <a:srgbClr val="58595B"/>
                </a:solidFill>
              </a:defRPr>
            </a:pPr>
            <a:endParaRPr sz="1800">
              <a:solidFill>
                <a:srgbClr val="58595B"/>
              </a:solidFill>
              <a:latin typeface="Calibri"/>
            </a:endParaRPr>
          </a:p>
        </p:txBody>
      </p:sp>
      <p:pic>
        <p:nvPicPr>
          <p:cNvPr id="499" name="image1.png" descr="Oracle red badge logo&#10;&#10;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906" y="6263647"/>
            <a:ext cx="1626835" cy="594361"/>
          </a:xfrm>
          <a:prstGeom prst="rect">
            <a:avLst/>
          </a:prstGeom>
          <a:ln w="12700">
            <a:miter lim="400000"/>
          </a:ln>
        </p:spPr>
      </p:pic>
      <p:sp>
        <p:nvSpPr>
          <p:cNvPr id="500" name="Shape 500"/>
          <p:cNvSpPr>
            <a:spLocks noGrp="1"/>
          </p:cNvSpPr>
          <p:nvPr>
            <p:ph type="title"/>
          </p:nvPr>
        </p:nvSpPr>
        <p:spPr>
          <a:xfrm>
            <a:off x="532370" y="739790"/>
            <a:ext cx="8053698" cy="1470027"/>
          </a:xfrm>
          <a:prstGeom prst="rect">
            <a:avLst/>
          </a:prstGeom>
        </p:spPr>
        <p:txBody>
          <a:bodyPr/>
          <a:lstStyle>
            <a:lvl1pPr>
              <a:defRPr sz="4800">
                <a:solidFill>
                  <a:srgbClr val="FFFFFF"/>
                </a:solidFill>
              </a:defRPr>
            </a:lvl1pPr>
          </a:lstStyle>
          <a:p>
            <a:r>
              <a:t>Title Text</a:t>
            </a:r>
          </a:p>
        </p:txBody>
      </p:sp>
      <p:sp>
        <p:nvSpPr>
          <p:cNvPr id="501" name="Shape 501"/>
          <p:cNvSpPr>
            <a:spLocks noGrp="1"/>
          </p:cNvSpPr>
          <p:nvPr>
            <p:ph type="body" sz="quarter" idx="1"/>
          </p:nvPr>
        </p:nvSpPr>
        <p:spPr>
          <a:xfrm>
            <a:off x="532322" y="2286000"/>
            <a:ext cx="8053700" cy="914400"/>
          </a:xfrm>
          <a:prstGeom prst="rect">
            <a:avLst/>
          </a:prstGeom>
        </p:spPr>
        <p:txBody>
          <a:bodyPr/>
          <a:lstStyle>
            <a:lvl1pPr marL="0" indent="0">
              <a:spcBef>
                <a:spcPts val="0"/>
              </a:spcBef>
              <a:buClrTx/>
              <a:buSzTx/>
              <a:buFontTx/>
              <a:buNone/>
              <a:defRPr sz="2400" b="1">
                <a:solidFill>
                  <a:srgbClr val="FFFFFF"/>
                </a:solidFill>
              </a:defRPr>
            </a:lvl1pPr>
            <a:lvl2pPr marL="0" indent="456921">
              <a:spcBef>
                <a:spcPts val="0"/>
              </a:spcBef>
              <a:buClrTx/>
              <a:buSzTx/>
              <a:buFontTx/>
              <a:buNone/>
              <a:defRPr sz="2400" b="1">
                <a:solidFill>
                  <a:srgbClr val="FFFFFF"/>
                </a:solidFill>
              </a:defRPr>
            </a:lvl2pPr>
            <a:lvl3pPr marL="0" indent="913867">
              <a:spcBef>
                <a:spcPts val="0"/>
              </a:spcBef>
              <a:buClrTx/>
              <a:buSzTx/>
              <a:buFontTx/>
              <a:buNone/>
              <a:defRPr sz="2400" b="1">
                <a:solidFill>
                  <a:srgbClr val="FFFFFF"/>
                </a:solidFill>
              </a:defRPr>
            </a:lvl3pPr>
            <a:lvl4pPr marL="0" indent="1370797">
              <a:spcBef>
                <a:spcPts val="0"/>
              </a:spcBef>
              <a:buClrTx/>
              <a:buSzTx/>
              <a:buFontTx/>
              <a:buNone/>
              <a:defRPr sz="2400" b="1">
                <a:solidFill>
                  <a:srgbClr val="FFFFFF"/>
                </a:solidFill>
              </a:defRPr>
            </a:lvl4pPr>
            <a:lvl5pPr marL="0" indent="1827735">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body" sz="half" idx="13"/>
          </p:nvPr>
        </p:nvSpPr>
        <p:spPr>
          <a:xfrm>
            <a:off x="532370" y="3429456"/>
            <a:ext cx="8053698" cy="2514151"/>
          </a:xfrm>
          <a:prstGeom prst="rect">
            <a:avLst/>
          </a:prstGeom>
        </p:spPr>
        <p:txBody>
          <a:bodyPr/>
          <a:lstStyle>
            <a:lvl1pPr marL="0" indent="1587">
              <a:spcBef>
                <a:spcPts val="0"/>
              </a:spcBef>
              <a:buClrTx/>
              <a:buSzTx/>
              <a:buFontTx/>
              <a:buNone/>
              <a:defRPr sz="2400">
                <a:solidFill>
                  <a:srgbClr val="FFFFFF"/>
                </a:solidFill>
              </a:defRPr>
            </a:lvl1pPr>
          </a:lstStyle>
          <a:p>
            <a:pPr marL="0" indent="1587">
              <a:spcBef>
                <a:spcPts val="0"/>
              </a:spcBef>
              <a:buClrTx/>
              <a:buSzTx/>
              <a:buFontTx/>
              <a:buNone/>
              <a:defRPr sz="2400">
                <a:solidFill>
                  <a:srgbClr val="FFFFFF"/>
                </a:solidFill>
              </a:defRPr>
            </a:pPr>
            <a:endParaRPr/>
          </a:p>
        </p:txBody>
      </p:sp>
      <p:sp>
        <p:nvSpPr>
          <p:cNvPr id="503" name="Shape 503"/>
          <p:cNvSpPr>
            <a:spLocks noGrp="1"/>
          </p:cNvSpPr>
          <p:nvPr>
            <p:ph type="sldNum" sz="quarter" idx="2"/>
          </p:nvPr>
        </p:nvSpPr>
        <p:spPr>
          <a:xfrm>
            <a:off x="5892801" y="6172205"/>
            <a:ext cx="2844801" cy="368301"/>
          </a:xfrm>
          <a:prstGeom prst="rect">
            <a:avLst/>
          </a:prstGeom>
        </p:spPr>
        <p:txBody>
          <a:bodyPr/>
          <a:lstStyle/>
          <a:p>
            <a:fld id="{86CB4B4D-7CA3-9044-876B-883B54F8677D}" type="slidenum">
              <a:rPr>
                <a:solidFill>
                  <a:srgbClr val="5F5F5F"/>
                </a:solidFill>
                <a:latin typeface="Calibri"/>
              </a:rPr>
              <a:pPr/>
              <a:t>‹#›</a:t>
            </a:fld>
            <a:endParaRPr>
              <a:solidFill>
                <a:srgbClr val="5F5F5F"/>
              </a:solidFill>
              <a:latin typeface="Calibri"/>
            </a:endParaRPr>
          </a:p>
        </p:txBody>
      </p:sp>
    </p:spTree>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7193" y="2011150"/>
            <a:ext cx="1820130"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3095" y="1585325"/>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Date Placeholder 4"/>
          <p:cNvSpPr>
            <a:spLocks noGrp="1"/>
          </p:cNvSpPr>
          <p:nvPr>
            <p:ph type="dt" sz="half" idx="10"/>
          </p:nvPr>
        </p:nvSpPr>
        <p:spPr/>
        <p:txBody>
          <a:bodyPr/>
          <a:lstStyle/>
          <a:p>
            <a:fld id="{1A2474AE-A74B-49A7-B5B1-A400C0D62D32}"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507"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4014" y="1502135"/>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0990" y="2096388"/>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bwMode="gray">
          <a:xfrm>
            <a:off x="-287" y="11151"/>
            <a:ext cx="31237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 name="Title 1"/>
          <p:cNvSpPr>
            <a:spLocks noGrp="1"/>
          </p:cNvSpPr>
          <p:nvPr>
            <p:ph type="title"/>
          </p:nvPr>
        </p:nvSpPr>
        <p:spPr>
          <a:xfrm>
            <a:off x="334637" y="406400"/>
            <a:ext cx="2520833" cy="889000"/>
          </a:xfrm>
        </p:spPr>
        <p:txBody>
          <a:bodyPr/>
          <a:lstStyle>
            <a:lvl1pPr>
              <a:defRPr sz="2800"/>
            </a:lvl1pPr>
          </a:lstStyle>
          <a:p>
            <a:r>
              <a:rPr lang="en-US" dirty="0"/>
              <a:t>Click to edit Master title style</a:t>
            </a:r>
          </a:p>
        </p:txBody>
      </p:sp>
      <p:pic>
        <p:nvPicPr>
          <p:cNvPr id="7" name="Picture 6" descr="1.5X red tab for PP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31951" y="6268286"/>
            <a:ext cx="1610674" cy="589743"/>
          </a:xfrm>
          <a:prstGeom prst="rect">
            <a:avLst/>
          </a:prstGeom>
        </p:spPr>
      </p:pic>
      <p:sp>
        <p:nvSpPr>
          <p:cNvPr id="9" name="Text Placeholder 8"/>
          <p:cNvSpPr>
            <a:spLocks noGrp="1"/>
          </p:cNvSpPr>
          <p:nvPr>
            <p:ph type="body" sz="quarter" idx="13"/>
          </p:nvPr>
        </p:nvSpPr>
        <p:spPr>
          <a:xfrm>
            <a:off x="379526" y="1717675"/>
            <a:ext cx="2475557" cy="3879850"/>
          </a:xfrm>
        </p:spPr>
        <p:txBody>
          <a:bodyPr>
            <a:normAutofit/>
          </a:bodyPr>
          <a:lstStyle>
            <a:lvl1pPr marL="0" indent="0">
              <a:buNone/>
              <a:defRPr sz="1600" b="1">
                <a:solidFill>
                  <a:schemeClr val="bg1">
                    <a:lumMod val="65000"/>
                  </a:schemeClr>
                </a:solidFill>
              </a:defRPr>
            </a:lvl1pPr>
          </a:lstStyle>
          <a:p>
            <a:pPr lvl="0"/>
            <a:endParaRPr lang="en-US" dirty="0"/>
          </a:p>
        </p:txBody>
      </p:sp>
      <p:sp>
        <p:nvSpPr>
          <p:cNvPr id="12" name="Text Placeholder 11"/>
          <p:cNvSpPr>
            <a:spLocks noGrp="1"/>
          </p:cNvSpPr>
          <p:nvPr>
            <p:ph type="body" sz="quarter" idx="14"/>
          </p:nvPr>
        </p:nvSpPr>
        <p:spPr>
          <a:xfrm>
            <a:off x="3533451" y="2041949"/>
            <a:ext cx="2332327" cy="3857625"/>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4" name="Text Placeholder 13"/>
          <p:cNvSpPr>
            <a:spLocks noGrp="1"/>
          </p:cNvSpPr>
          <p:nvPr>
            <p:ph type="body" sz="quarter" idx="15"/>
          </p:nvPr>
        </p:nvSpPr>
        <p:spPr>
          <a:xfrm>
            <a:off x="6426097" y="2041948"/>
            <a:ext cx="2332327" cy="3890963"/>
          </a:xfrm>
        </p:spPr>
        <p:txBody>
          <a:bodyPr>
            <a:normAutofit/>
          </a:bodyPr>
          <a:lstStyle>
            <a:lvl1pPr marL="166688" indent="-166688">
              <a:defRPr sz="1800"/>
            </a:lvl1pPr>
            <a:lvl2pPr marL="346075" indent="-179388">
              <a:defRPr sz="1600"/>
            </a:lvl2pPr>
            <a:lvl3pPr marL="512763" indent="-166688">
              <a:defRPr sz="1400"/>
            </a:lvl3pPr>
            <a:lvl4pPr>
              <a:buNone/>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6" name="Text Placeholder 15"/>
          <p:cNvSpPr>
            <a:spLocks noGrp="1"/>
          </p:cNvSpPr>
          <p:nvPr>
            <p:ph type="body" sz="quarter" idx="16"/>
          </p:nvPr>
        </p:nvSpPr>
        <p:spPr>
          <a:xfrm>
            <a:off x="9318728" y="2041942"/>
            <a:ext cx="2332327" cy="3924300"/>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61" name="Picture Placeholder 60"/>
          <p:cNvSpPr>
            <a:spLocks noGrp="1"/>
          </p:cNvSpPr>
          <p:nvPr>
            <p:ph type="pic" sz="quarter" idx="22" hasCustomPrompt="1"/>
          </p:nvPr>
        </p:nvSpPr>
        <p:spPr>
          <a:xfrm>
            <a:off x="10227751" y="401667"/>
            <a:ext cx="1473584" cy="401637"/>
          </a:xfrm>
        </p:spPr>
        <p:txBody>
          <a:bodyPr anchor="ctr" anchorCtr="0">
            <a:noAutofit/>
          </a:bodyPr>
          <a:lstStyle>
            <a:lvl1pPr marL="0" indent="0" algn="ctr">
              <a:buNone/>
              <a:tabLst/>
              <a:defRPr sz="1600" baseline="0"/>
            </a:lvl1pPr>
          </a:lstStyle>
          <a:p>
            <a:r>
              <a:rPr lang="en-US" dirty="0"/>
              <a:t>Insert Logo</a:t>
            </a:r>
          </a:p>
        </p:txBody>
      </p:sp>
      <p:sp>
        <p:nvSpPr>
          <p:cNvPr id="13"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F5F5F"/>
              </a:solidFill>
            </a:endParaRPr>
          </a:p>
        </p:txBody>
      </p:sp>
      <p:sp>
        <p:nvSpPr>
          <p:cNvPr id="1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F5F5F"/>
                </a:solidFill>
              </a:rPr>
              <a:t>Oracle Confidential – Internal/Restricted/Highly Restricted </a:t>
            </a:r>
          </a:p>
        </p:txBody>
      </p:sp>
      <p:sp>
        <p:nvSpPr>
          <p:cNvPr id="17"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6" name="Picture 5" descr="back.png"/>
          <p:cNvPicPr>
            <a:picLocks noChangeAspect="1"/>
          </p:cNvPicPr>
          <p:nvPr userDrawn="1"/>
        </p:nvPicPr>
        <p:blipFill>
          <a:blip r:embed="rId2" cstate="print">
            <a:alphaModFix amt="59000"/>
            <a:extLst>
              <a:ext uri="{28A0092B-C50C-407E-A947-70E740481C1C}">
                <a14:useLocalDpi xmlns:a14="http://schemas.microsoft.com/office/drawing/2010/main"/>
              </a:ext>
            </a:extLst>
          </a:blip>
          <a:stretch>
            <a:fillRect/>
          </a:stretch>
        </p:blipFill>
        <p:spPr bwMode="gray">
          <a:xfrm>
            <a:off x="15" y="1786"/>
            <a:ext cx="12192000" cy="6856214"/>
          </a:xfrm>
          <a:prstGeom prst="rect">
            <a:avLst/>
          </a:prstGeom>
        </p:spPr>
      </p:pic>
      <p:sp>
        <p:nvSpPr>
          <p:cNvPr id="2" name="Title 1"/>
          <p:cNvSpPr>
            <a:spLocks noGrp="1"/>
          </p:cNvSpPr>
          <p:nvPr>
            <p:ph type="title"/>
          </p:nvPr>
        </p:nvSpPr>
        <p:spPr bwMode="gray"/>
        <p:txBody>
          <a:bodyPr/>
          <a:lstStyle/>
          <a:p>
            <a:r>
              <a:rPr lang="en-US"/>
              <a:t>Click to edit Master title style</a:t>
            </a:r>
          </a:p>
        </p:txBody>
      </p:sp>
      <p:grpSp>
        <p:nvGrpSpPr>
          <p:cNvPr id="8" name="Group 7"/>
          <p:cNvGrpSpPr/>
          <p:nvPr userDrawn="1"/>
        </p:nvGrpSpPr>
        <p:grpSpPr bwMode="gray">
          <a:xfrm>
            <a:off x="0" y="0"/>
            <a:ext cx="12192573" cy="6858000"/>
            <a:chOff x="0" y="0"/>
            <a:chExt cx="12189398" cy="6858000"/>
          </a:xfrm>
        </p:grpSpPr>
        <p:sp>
          <p:nvSpPr>
            <p:cNvPr id="9" name="Rectangle 8"/>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13" name="Date Placeholder 3"/>
          <p:cNvSpPr>
            <a:spLocks noGrp="1"/>
          </p:cNvSpPr>
          <p:nvPr>
            <p:ph type="dt" sz="half" idx="2"/>
          </p:nvPr>
        </p:nvSpPr>
        <p:spPr bwMode="gray">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9BE0E5F1-6BC2-154B-B0A8-76FD78DDC2CB}" type="datetime1">
              <a:rPr lang="en-IN" smtClean="0">
                <a:solidFill>
                  <a:srgbClr val="5F5F5F"/>
                </a:solidFill>
              </a:rPr>
              <a:pPr/>
              <a:t>28/05/19</a:t>
            </a:fld>
            <a:endParaRPr lang="en-US" dirty="0">
              <a:solidFill>
                <a:srgbClr val="5F5F5F"/>
              </a:solidFill>
            </a:endParaRPr>
          </a:p>
        </p:txBody>
      </p:sp>
      <p:sp>
        <p:nvSpPr>
          <p:cNvPr id="15" name="Slide Number Placeholder 5"/>
          <p:cNvSpPr>
            <a:spLocks noGrp="1"/>
          </p:cNvSpPr>
          <p:nvPr>
            <p:ph type="sldNum" sz="quarter" idx="4"/>
          </p:nvPr>
        </p:nvSpPr>
        <p:spPr bwMode="gray">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6" name="TextBox 15"/>
          <p:cNvSpPr txBox="1"/>
          <p:nvPr userDrawn="1"/>
        </p:nvSpPr>
        <p:spPr bwMode="gray">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7" name="Picture 16"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0490" y="6263640"/>
            <a:ext cx="1625561" cy="594360"/>
          </a:xfrm>
          <a:prstGeom prst="rect">
            <a:avLst/>
          </a:prstGeom>
        </p:spPr>
      </p:pic>
      <p:sp>
        <p:nvSpPr>
          <p:cNvPr id="14" name="Text Placeholder 12"/>
          <p:cNvSpPr>
            <a:spLocks noGrp="1"/>
          </p:cNvSpPr>
          <p:nvPr>
            <p:ph type="body" sz="quarter" idx="13" hasCustomPrompt="1"/>
          </p:nvPr>
        </p:nvSpPr>
        <p:spPr bwMode="gray">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Section Header with Pictur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9388" y="135324"/>
            <a:ext cx="11930617" cy="6582484"/>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r>
              <a:rPr lang="en-US" sz="850" dirty="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Section Header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a:t>
            </a:r>
            <a:r>
              <a:rPr lang="de-DE" sz="850" dirty="0">
                <a:solidFill>
                  <a:srgbClr val="5F5F5F"/>
                </a:solidFill>
              </a:rPr>
              <a:t> </a:t>
            </a:r>
            <a:r>
              <a:rPr lang="mr-IN" sz="850" dirty="0">
                <a:solidFill>
                  <a:srgbClr val="5F5F5F"/>
                </a:solidFill>
              </a:rPr>
              <a:t>–</a:t>
            </a:r>
            <a:r>
              <a:rPr lang="de-DE" sz="850" dirty="0">
                <a:solidFill>
                  <a:srgbClr val="5F5F5F"/>
                </a:solidFill>
              </a:rPr>
              <a:t> Company </a:t>
            </a:r>
            <a:r>
              <a:rPr lang="de-DE" sz="850" dirty="0" err="1">
                <a:solidFill>
                  <a:srgbClr val="5F5F5F"/>
                </a:solidFill>
              </a:rPr>
              <a:t>Confidential</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13"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icture">
    <p:spTree>
      <p:nvGrpSpPr>
        <p:cNvPr id="1" name=""/>
        <p:cNvGrpSpPr/>
        <p:nvPr/>
      </p:nvGrpSpPr>
      <p:grpSpPr>
        <a:xfrm>
          <a:off x="0" y="0"/>
          <a:ext cx="0" cy="0"/>
          <a:chOff x="0" y="0"/>
          <a:chExt cx="0" cy="0"/>
        </a:xfrm>
      </p:grpSpPr>
      <p:pic>
        <p:nvPicPr>
          <p:cNvPr id="8" name="Picture 7" descr="NAFM_CORBIS-VEER_42-4076394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 y="0"/>
            <a:ext cx="12192000" cy="685214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609614" y="640648"/>
            <a:ext cx="10972801" cy="443198"/>
          </a:xfrm>
        </p:spPr>
        <p:txBody>
          <a:bodyPr/>
          <a:lstStyle>
            <a:lvl1pPr>
              <a:defRPr/>
            </a:lvl1pPr>
          </a:lstStyle>
          <a:p>
            <a:r>
              <a:rPr lang="en-US"/>
              <a:t>Click to edit Master title style</a:t>
            </a:r>
            <a:endParaRPr lang="en-US" dirty="0"/>
          </a:p>
        </p:txBody>
      </p:sp>
      <p:sp>
        <p:nvSpPr>
          <p:cNvPr id="8" name="Text Placeholder 4"/>
          <p:cNvSpPr>
            <a:spLocks noGrp="1"/>
          </p:cNvSpPr>
          <p:nvPr>
            <p:ph type="body" sz="quarter" idx="13"/>
          </p:nvPr>
        </p:nvSpPr>
        <p:spPr>
          <a:xfrm>
            <a:off x="609614" y="1225547"/>
            <a:ext cx="10972801" cy="406400"/>
          </a:xfrm>
        </p:spPr>
        <p:txBody>
          <a:bodyPr>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a:t>Click to edit Master text styles</a:t>
            </a:r>
          </a:p>
        </p:txBody>
      </p:sp>
      <p:sp>
        <p:nvSpPr>
          <p:cNvPr id="4" name="Slide Number Placeholder 5"/>
          <p:cNvSpPr>
            <a:spLocks noGrp="1"/>
          </p:cNvSpPr>
          <p:nvPr>
            <p:ph type="sldNum" sz="quarter" idx="12"/>
          </p:nvPr>
        </p:nvSpPr>
        <p:spPr>
          <a:xfrm>
            <a:off x="11278963" y="6556248"/>
            <a:ext cx="381760" cy="182880"/>
          </a:xfrm>
        </p:spPr>
        <p:txBody>
          <a:bodyPr/>
          <a:lstStyle>
            <a:lvl1pPr>
              <a:defRPr>
                <a:solidFill>
                  <a:srgbClr val="5F5F5F"/>
                </a:solidFill>
              </a:defRPr>
            </a:lvl1pPr>
          </a:lstStyle>
          <a:p>
            <a:fld id="{C51EAA63-D034-42AE-91FA-B13B9518C7BE}" type="slidenum">
              <a:rPr lang="en-US" smtClean="0"/>
              <a:pPr/>
              <a:t>‹#›</a:t>
            </a:fld>
            <a:endParaRPr lang="en-US" dirty="0"/>
          </a:p>
        </p:txBody>
      </p:sp>
    </p:spTree>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5" y="0"/>
            <a:ext cx="12192000" cy="6858000"/>
          </a:xfrm>
          <a:prstGeom prst="rect">
            <a:avLst/>
          </a:prstGeom>
        </p:spPr>
      </p:pic>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icture">
    <p:spTree>
      <p:nvGrpSpPr>
        <p:cNvPr id="1" name=""/>
        <p:cNvGrpSpPr/>
        <p:nvPr/>
      </p:nvGrpSpPr>
      <p:grpSpPr>
        <a:xfrm>
          <a:off x="0" y="0"/>
          <a:ext cx="0" cy="0"/>
          <a:chOff x="0" y="0"/>
          <a:chExt cx="0" cy="0"/>
        </a:xfrm>
      </p:grpSpPr>
      <p:pic>
        <p:nvPicPr>
          <p:cNvPr id="13" name="Picture 12" descr="shutterstock_41204547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3725" y="192024"/>
            <a:ext cx="11815893" cy="620877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671A902-03C4-4A01-B962-8FADA9D571D2}" type="datetime1">
              <a:rPr lang="en-US" smtClean="0">
                <a:solidFill>
                  <a:srgbClr val="5F5F5F"/>
                </a:solidFill>
              </a:rPr>
              <a:pPr/>
              <a:t>5/28/19</a:t>
            </a:fld>
            <a:endParaRPr dirty="0">
              <a:solidFill>
                <a:srgbClr val="5F5F5F"/>
              </a:solidFill>
            </a:endParaRPr>
          </a:p>
        </p:txBody>
      </p:sp>
      <p:sp>
        <p:nvSpPr>
          <p:cNvPr id="5" name="Footer Placeholder 4"/>
          <p:cNvSpPr>
            <a:spLocks noGrp="1"/>
          </p:cNvSpPr>
          <p:nvPr>
            <p:ph type="ftr" sz="quarter" idx="11"/>
          </p:nvPr>
        </p:nvSpPr>
        <p:spPr/>
        <p:txBody>
          <a:bodyPr/>
          <a:lstStyle/>
          <a:p>
            <a:r>
              <a:rPr lang="en-US" dirty="0">
                <a:solidFill>
                  <a:srgbClr val="5F5F5F"/>
                </a:solidFill>
              </a:rPr>
              <a:t>Oracle Confidential</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B8E0D9-E358-4EA9-8506-861A3BC16B99}" type="datetime1">
              <a:rPr lang="en-US" smtClean="0">
                <a:solidFill>
                  <a:srgbClr val="5F5F5F">
                    <a:lumMod val="60000"/>
                    <a:lumOff val="40000"/>
                  </a:srgbClr>
                </a:solidFill>
              </a:rPr>
              <a:pPr/>
              <a:t>5/28/19</a:t>
            </a:fld>
            <a:endParaRPr lang="en-US"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77" y="327385"/>
            <a:ext cx="10972781"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476" y="2029475"/>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76" y="864288"/>
            <a:ext cx="10972801" cy="406400"/>
          </a:xfrm>
        </p:spPr>
        <p:txBody>
          <a:bodyPr anchor="t" anchorCtr="0">
            <a:noAutofit/>
          </a:bodyPr>
          <a:lstStyle>
            <a:lvl1pPr marL="0" indent="0">
              <a:spcAft>
                <a:spcPts val="0"/>
              </a:spcAft>
              <a:buFontTx/>
              <a:buNone/>
              <a:defRPr sz="2667">
                <a:solidFill>
                  <a:schemeClr val="accent1"/>
                </a:solidFill>
              </a:defRPr>
            </a:lvl1pPr>
            <a:lvl2pPr marL="609057" indent="0">
              <a:buFontTx/>
              <a:buNone/>
              <a:defRPr/>
            </a:lvl2pPr>
            <a:lvl3pPr marL="1218114" indent="0">
              <a:buFontTx/>
              <a:buNone/>
              <a:defRPr/>
            </a:lvl3pPr>
            <a:lvl4pPr marL="1827170" indent="0">
              <a:buFontTx/>
              <a:buNone/>
              <a:defRPr/>
            </a:lvl4pPr>
            <a:lvl5pPr marL="2436227" indent="0">
              <a:buFontTx/>
              <a:buNone/>
              <a:defRPr/>
            </a:lvl5pPr>
          </a:lstStyle>
          <a:p>
            <a:pPr lvl="0"/>
            <a:r>
              <a:rPr lang="en-US"/>
              <a:t>Click to edit Master text styles</a:t>
            </a:r>
          </a:p>
        </p:txBody>
      </p:sp>
    </p:spTree>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340EC47A-D45B-F84E-9E96-4F646F02EB7A}" type="datetime1">
              <a:rPr lang="en-AU" smtClean="0">
                <a:solidFill>
                  <a:srgbClr val="5F5F5F"/>
                </a:solidFill>
              </a:rPr>
              <a:pPr/>
              <a:t>28/5/19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961" y="1373760"/>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340EC47A-D45B-F84E-9E96-4F646F02EB7A}" type="datetime1">
              <a:rPr lang="en-AU" smtClean="0">
                <a:solidFill>
                  <a:srgbClr val="5F5F5F"/>
                </a:solidFill>
              </a:rPr>
              <a:pPr/>
              <a:t>28/5/19</a:t>
            </a:fld>
            <a:endParaRPr dirty="0">
              <a:solidFill>
                <a:srgbClr val="5F5F5F"/>
              </a:solidFill>
            </a:endParaRPr>
          </a:p>
        </p:txBody>
      </p:sp>
      <p:sp>
        <p:nvSpPr>
          <p:cNvPr id="7" name="Text Placeholder 12"/>
          <p:cNvSpPr>
            <a:spLocks noGrp="1"/>
          </p:cNvSpPr>
          <p:nvPr>
            <p:ph type="body" sz="quarter" idx="13" hasCustomPrompt="1"/>
          </p:nvPr>
        </p:nvSpPr>
        <p:spPr>
          <a:xfrm>
            <a:off x="531961" y="1373760"/>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Rechteck 59">
            <a:extLst>
              <a:ext uri="{FF2B5EF4-FFF2-40B4-BE49-F238E27FC236}">
                <a16:creationId xmlns:a16="http://schemas.microsoft.com/office/drawing/2014/main" id="{9C38890E-505B-C944-A8BC-EBBE6506AC4A}"/>
              </a:ext>
            </a:extLst>
          </p:cNvPr>
          <p:cNvSpPr/>
          <p:nvPr userDrawn="1"/>
        </p:nvSpPr>
        <p:spPr bwMode="auto">
          <a:xfrm>
            <a:off x="626815" y="1628750"/>
            <a:ext cx="6261589" cy="3672510"/>
          </a:xfrm>
          <a:prstGeom prst="rect">
            <a:avLst/>
          </a:prstGeom>
          <a:no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60">
            <a:extLst>
              <a:ext uri="{FF2B5EF4-FFF2-40B4-BE49-F238E27FC236}">
                <a16:creationId xmlns:a16="http://schemas.microsoft.com/office/drawing/2014/main" id="{2EAD3A8E-D26A-9148-AE1F-BF48BB62F580}"/>
              </a:ext>
            </a:extLst>
          </p:cNvPr>
          <p:cNvSpPr/>
          <p:nvPr userDrawn="1"/>
        </p:nvSpPr>
        <p:spPr bwMode="auto">
          <a:xfrm>
            <a:off x="7535410" y="1642123"/>
            <a:ext cx="4172655" cy="3672510"/>
          </a:xfrm>
          <a:prstGeom prst="rect">
            <a:avLst/>
          </a:prstGeom>
          <a:no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1999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1"/>
            <a:ext cx="1219200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de-DE" noProof="0"/>
              <a:t>Mastertitelformat bearbeiten</a:t>
            </a:r>
            <a:endParaRPr lang="en-US" noProof="0" dirty="0"/>
          </a:p>
        </p:txBody>
      </p:sp>
      <p:grpSp>
        <p:nvGrpSpPr>
          <p:cNvPr id="8" name="Gruppieren 7"/>
          <p:cNvGrpSpPr/>
          <p:nvPr userDrawn="1"/>
        </p:nvGrpSpPr>
        <p:grpSpPr>
          <a:xfrm>
            <a:off x="-215888" y="-216000"/>
            <a:ext cx="12622226"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1" name="Grafik 34">
            <a:extLst>
              <a:ext uri="{FF2B5EF4-FFF2-40B4-BE49-F238E27FC236}">
                <a16:creationId xmlns:a16="http://schemas.microsoft.com/office/drawing/2014/main" id="{EAF96D44-708B-4175-B571-3FAC329914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02" t="-8519" r="19642" b="-1063"/>
          <a:stretch/>
        </p:blipFill>
        <p:spPr>
          <a:xfrm flipV="1">
            <a:off x="0" y="3670832"/>
            <a:ext cx="12192000" cy="3187169"/>
          </a:xfrm>
          <a:prstGeom prst="rect">
            <a:avLst/>
          </a:prstGeom>
        </p:spPr>
      </p:pic>
      <p:sp>
        <p:nvSpPr>
          <p:cNvPr id="60" name="Rechteck 59">
            <a:extLst>
              <a:ext uri="{FF2B5EF4-FFF2-40B4-BE49-F238E27FC236}">
                <a16:creationId xmlns:a16="http://schemas.microsoft.com/office/drawing/2014/main" id="{EA120F00-B812-4AFB-A4FC-07736FFF8D95}"/>
              </a:ext>
            </a:extLst>
          </p:cNvPr>
          <p:cNvSpPr/>
          <p:nvPr userDrawn="1"/>
        </p:nvSpPr>
        <p:spPr bwMode="auto">
          <a:xfrm>
            <a:off x="626815" y="1628750"/>
            <a:ext cx="6261589" cy="367251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61" name="Rechteck 60">
            <a:extLst>
              <a:ext uri="{FF2B5EF4-FFF2-40B4-BE49-F238E27FC236}">
                <a16:creationId xmlns:a16="http://schemas.microsoft.com/office/drawing/2014/main" id="{A100439E-51C5-46B8-A38D-3F0FCD348204}"/>
              </a:ext>
            </a:extLst>
          </p:cNvPr>
          <p:cNvSpPr/>
          <p:nvPr userDrawn="1"/>
        </p:nvSpPr>
        <p:spPr bwMode="auto">
          <a:xfrm>
            <a:off x="7535410" y="1642123"/>
            <a:ext cx="4172655" cy="367251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62" name="Textfeld 61">
            <a:extLst>
              <a:ext uri="{FF2B5EF4-FFF2-40B4-BE49-F238E27FC236}">
                <a16:creationId xmlns:a16="http://schemas.microsoft.com/office/drawing/2014/main" id="{901AC765-A943-428F-B898-DCB0BC107F24}"/>
              </a:ext>
            </a:extLst>
          </p:cNvPr>
          <p:cNvSpPr txBox="1"/>
          <p:nvPr userDrawn="1"/>
        </p:nvSpPr>
        <p:spPr>
          <a:xfrm>
            <a:off x="812453" y="1939200"/>
            <a:ext cx="5757641" cy="288032"/>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mn-lt"/>
                <a:ea typeface="Arial Unicode MS" panose="020B0604020202020204" pitchFamily="34" charset="-128"/>
                <a:cs typeface="Arial Unicode MS" panose="020B0604020202020204" pitchFamily="34" charset="-128"/>
              </a:rPr>
              <a:t>Use Case</a:t>
            </a:r>
          </a:p>
        </p:txBody>
      </p:sp>
      <p:sp>
        <p:nvSpPr>
          <p:cNvPr id="63" name="Textfeld 62">
            <a:extLst>
              <a:ext uri="{FF2B5EF4-FFF2-40B4-BE49-F238E27FC236}">
                <a16:creationId xmlns:a16="http://schemas.microsoft.com/office/drawing/2014/main" id="{F158AA7A-36F4-4883-B3BF-F4E07485D289}"/>
              </a:ext>
            </a:extLst>
          </p:cNvPr>
          <p:cNvSpPr txBox="1"/>
          <p:nvPr userDrawn="1"/>
        </p:nvSpPr>
        <p:spPr>
          <a:xfrm>
            <a:off x="7751322" y="1987538"/>
            <a:ext cx="5757641" cy="288032"/>
          </a:xfrm>
          <a:prstGeom prst="rect">
            <a:avLst/>
          </a:prstGeom>
          <a:noFill/>
        </p:spPr>
        <p:txBody>
          <a:bodyPr wrap="none" lIns="0" tIns="0" rIns="0" bIns="0" rtlCol="0">
            <a:noAutofit/>
          </a:bodyPr>
          <a:lstStyle/>
          <a:p>
            <a:pPr>
              <a:lnSpc>
                <a:spcPct val="110000"/>
              </a:lnSpc>
              <a:spcBef>
                <a:spcPts val="0"/>
              </a:spcBef>
            </a:pPr>
            <a:r>
              <a:rPr lang="de-DE" sz="1599" b="1" dirty="0" err="1">
                <a:solidFill>
                  <a:srgbClr val="00646E"/>
                </a:solidFill>
                <a:latin typeface="+mn-lt"/>
                <a:ea typeface="Arial Unicode MS" panose="020B0604020202020204" pitchFamily="34" charset="-128"/>
                <a:cs typeface="Arial Unicode MS" panose="020B0604020202020204" pitchFamily="34" charset="-128"/>
              </a:rPr>
              <a:t>Challenges</a:t>
            </a:r>
            <a:endParaRPr lang="de-DE" sz="1599" b="1" dirty="0">
              <a:solidFill>
                <a:srgbClr val="00646E"/>
              </a:solidFill>
              <a:latin typeface="+mn-lt"/>
              <a:ea typeface="Arial Unicode MS" panose="020B0604020202020204" pitchFamily="34" charset="-128"/>
              <a:cs typeface="Arial Unicode MS" panose="020B0604020202020204" pitchFamily="34" charset="-128"/>
            </a:endParaRPr>
          </a:p>
        </p:txBody>
      </p:sp>
      <p:sp>
        <p:nvSpPr>
          <p:cNvPr id="64" name="Textfeld 63">
            <a:extLst>
              <a:ext uri="{FF2B5EF4-FFF2-40B4-BE49-F238E27FC236}">
                <a16:creationId xmlns:a16="http://schemas.microsoft.com/office/drawing/2014/main" id="{7018A5BC-862C-47BF-9AFC-3AB111BF6724}"/>
              </a:ext>
            </a:extLst>
          </p:cNvPr>
          <p:cNvSpPr txBox="1"/>
          <p:nvPr userDrawn="1"/>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mn-lt"/>
                <a:ea typeface="Arial Unicode MS" panose="020B0604020202020204" pitchFamily="34" charset="-128"/>
                <a:cs typeface="Arial Unicode MS" panose="020B0604020202020204" pitchFamily="34" charset="-128"/>
              </a:rPr>
              <a:t>Benefits </a:t>
            </a:r>
            <a:r>
              <a:rPr lang="de-DE" sz="1599" b="1" dirty="0" err="1">
                <a:solidFill>
                  <a:srgbClr val="00646E"/>
                </a:solidFill>
                <a:latin typeface="+mn-lt"/>
                <a:ea typeface="Arial Unicode MS" panose="020B0604020202020204" pitchFamily="34" charset="-128"/>
                <a:cs typeface="Arial Unicode MS" panose="020B0604020202020204" pitchFamily="34" charset="-128"/>
              </a:rPr>
              <a:t>of</a:t>
            </a:r>
            <a:r>
              <a:rPr lang="de-DE" sz="1599" b="1" dirty="0">
                <a:solidFill>
                  <a:srgbClr val="00646E"/>
                </a:solidFill>
                <a:latin typeface="+mn-lt"/>
                <a:ea typeface="Arial Unicode MS" panose="020B0604020202020204" pitchFamily="34" charset="-128"/>
                <a:cs typeface="Arial Unicode MS" panose="020B0604020202020204" pitchFamily="34" charset="-128"/>
              </a:rPr>
              <a:t> </a:t>
            </a:r>
            <a:r>
              <a:rPr lang="de-DE" sz="1599" b="1" dirty="0" err="1">
                <a:solidFill>
                  <a:srgbClr val="00646E"/>
                </a:solidFill>
                <a:latin typeface="+mn-lt"/>
                <a:ea typeface="Arial Unicode MS" panose="020B0604020202020204" pitchFamily="34" charset="-128"/>
                <a:cs typeface="Arial Unicode MS" panose="020B0604020202020204" pitchFamily="34" charset="-128"/>
              </a:rPr>
              <a:t>using</a:t>
            </a:r>
            <a:r>
              <a:rPr lang="de-DE" sz="1599" b="1" dirty="0">
                <a:solidFill>
                  <a:srgbClr val="00646E"/>
                </a:solidFill>
                <a:latin typeface="+mn-lt"/>
                <a:ea typeface="Arial Unicode MS" panose="020B0604020202020204" pitchFamily="34" charset="-128"/>
                <a:cs typeface="Arial Unicode MS" panose="020B0604020202020204" pitchFamily="34" charset="-128"/>
              </a:rPr>
              <a:t> </a:t>
            </a:r>
            <a:r>
              <a:rPr lang="de-DE" sz="1599" b="1" dirty="0" err="1">
                <a:solidFill>
                  <a:srgbClr val="00646E"/>
                </a:solidFill>
                <a:latin typeface="+mn-lt"/>
                <a:ea typeface="Arial Unicode MS" panose="020B0604020202020204" pitchFamily="34" charset="-128"/>
                <a:cs typeface="Arial Unicode MS" panose="020B0604020202020204" pitchFamily="34" charset="-128"/>
              </a:rPr>
              <a:t>WoT</a:t>
            </a:r>
            <a:endParaRPr lang="de-DE" sz="1599" b="1" dirty="0">
              <a:solidFill>
                <a:srgbClr val="00646E"/>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164956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308336-98E3-A14A-B38A-1994A85E4C56}"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8EA38-9AF4-634D-9548-0848EAB81E9A}" type="datetime1">
              <a:rPr lang="en-IN" smtClean="0">
                <a:solidFill>
                  <a:srgbClr val="58595B"/>
                </a:solidFill>
              </a:rPr>
              <a:pPr/>
              <a:t>28/05/19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3528A-C6D7-6F44-9ACB-39844E3A7C39}" type="datetime1">
              <a:rPr lang="en-IN" smtClean="0">
                <a:solidFill>
                  <a:srgbClr val="58595B"/>
                </a:solidFill>
              </a:rPr>
              <a:pPr/>
              <a:t>28/05/19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defTabSz="914400">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defTabSz="914400">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60"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3855"/>
            <a:ext cx="4545752" cy="569547"/>
          </a:xfrm>
          <a:prstGeom prst="rect">
            <a:avLst/>
          </a:prstGeom>
        </p:spPr>
      </p:pic>
      <p:sp>
        <p:nvSpPr>
          <p:cNvPr id="6" name="Rectangle 5"/>
          <p:cNvSpPr/>
          <p:nvPr/>
        </p:nvSpPr>
        <p:spPr bwMode="gray">
          <a:xfrm>
            <a:off x="-273"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image" Target="../media/image1.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theme" Target="../theme/theme2.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grpSp>
      <p:sp>
        <p:nvSpPr>
          <p:cNvPr id="2" name="Title Placeholder 1"/>
          <p:cNvSpPr>
            <a:spLocks noGrp="1"/>
          </p:cNvSpPr>
          <p:nvPr>
            <p:ph type="title"/>
          </p:nvPr>
        </p:nvSpPr>
        <p:spPr>
          <a:xfrm>
            <a:off x="531956" y="406400"/>
            <a:ext cx="11128097"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93"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C51EAA63-D034-42AE-91FA-B13B9518C7BE}" type="slidenum">
              <a:rPr lang="en-US" smtClean="0">
                <a:solidFill>
                  <a:srgbClr val="5F5F5F"/>
                </a:solidFill>
                <a:latin typeface="Calibri"/>
              </a:rPr>
              <a:pPr/>
              <a:t>‹#›</a:t>
            </a:fld>
            <a:endParaRPr lang="en-US" dirty="0">
              <a:solidFill>
                <a:srgbClr val="5F5F5F"/>
              </a:solidFill>
              <a:latin typeface="Calibri"/>
            </a:endParaRPr>
          </a:p>
        </p:txBody>
      </p:sp>
      <p:sp>
        <p:nvSpPr>
          <p:cNvPr id="15" name="TextBox 14"/>
          <p:cNvSpPr txBox="1"/>
          <p:nvPr/>
        </p:nvSpPr>
        <p:spPr>
          <a:xfrm>
            <a:off x="5378073" y="6556248"/>
            <a:ext cx="3201234" cy="182880"/>
          </a:xfrm>
          <a:prstGeom prst="rect">
            <a:avLst/>
          </a:prstGeom>
          <a:noFill/>
        </p:spPr>
        <p:txBody>
          <a:bodyPr vert="horz" wrap="none" lIns="0" tIns="0" rIns="0" bIns="0" rtlCol="0" anchor="ctr" anchorCtr="0">
            <a:noAutofit/>
          </a:bodyPr>
          <a:lstStyle/>
          <a:p>
            <a:pPr algn="r"/>
            <a:r>
              <a:rPr sz="800" dirty="0">
                <a:solidFill>
                  <a:srgbClr val="5F5F5F"/>
                </a:solidFill>
                <a:latin typeface="Calibri"/>
              </a:rPr>
              <a:t>Copyright © 201</a:t>
            </a:r>
            <a:r>
              <a:rPr lang="en-US" sz="800" dirty="0">
                <a:solidFill>
                  <a:srgbClr val="5F5F5F"/>
                </a:solidFill>
                <a:latin typeface="Calibri"/>
              </a:rPr>
              <a:t>9,</a:t>
            </a:r>
            <a:r>
              <a:rPr sz="800" dirty="0">
                <a:solidFill>
                  <a:srgbClr val="5F5F5F"/>
                </a:solidFill>
                <a:latin typeface="Calibri"/>
              </a:rPr>
              <a:t> Oracle and/or its affiliates. All rights reserved.</a:t>
            </a:r>
            <a:r>
              <a:rPr lang="en-US" sz="800" dirty="0">
                <a:solidFill>
                  <a:srgbClr val="5F5F5F"/>
                </a:solidFill>
                <a:latin typeface="Calibri"/>
              </a:rPr>
              <a:t> </a:t>
            </a:r>
            <a:endParaRPr sz="800" dirty="0">
              <a:solidFill>
                <a:srgbClr val="5F5F5F"/>
              </a:solidFill>
              <a:latin typeface="Calibri"/>
            </a:endParaRPr>
          </a:p>
        </p:txBody>
      </p:sp>
      <p:pic>
        <p:nvPicPr>
          <p:cNvPr id="16" name="Picture 15"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75061739"/>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47"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63" indent="-228563" algn="l" defTabSz="914247"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39" indent="-228563" algn="l" defTabSz="914247"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39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960"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523"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081"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16422298-BD09-B841-B970-8D9E533D153B}" type="datetime1">
              <a:rPr lang="en-IN" smtClean="0">
                <a:solidFill>
                  <a:srgbClr val="58595B"/>
                </a:solidFill>
              </a:rPr>
              <a:pPr/>
              <a:t>28/05/19</a:t>
            </a:fld>
            <a:endParaRPr lang="en-US" dirty="0">
              <a:solidFill>
                <a:srgbClr val="58595B"/>
              </a:solidFill>
            </a:endParaRPr>
          </a:p>
        </p:txBody>
      </p:sp>
      <p:sp>
        <p:nvSpPr>
          <p:cNvPr id="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8595B"/>
                </a:solidFill>
              </a:rPr>
              <a:t>Confidential – Oracle Internal </a:t>
            </a:r>
          </a:p>
        </p:txBody>
      </p:sp>
      <p:sp>
        <p:nvSpPr>
          <p:cNvPr id="6"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8595B"/>
                </a:solidFill>
              </a:rPr>
              <a:t>Copyright © </a:t>
            </a:r>
            <a:r>
              <a:rPr lang="en-US" sz="850" dirty="0">
                <a:solidFill>
                  <a:srgbClr val="58595B"/>
                </a:solidFill>
              </a:rPr>
              <a:t>2019,</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8974658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7" r:id="rId33"/>
    <p:sldLayoutId id="214748369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59">
            <a:extLst>
              <a:ext uri="{FF2B5EF4-FFF2-40B4-BE49-F238E27FC236}">
                <a16:creationId xmlns:a16="http://schemas.microsoft.com/office/drawing/2014/main" id="{8AC5AB9F-C82A-894A-8B2C-BCDF829F8F07}"/>
              </a:ext>
            </a:extLst>
          </p:cNvPr>
          <p:cNvSpPr/>
          <p:nvPr/>
        </p:nvSpPr>
        <p:spPr bwMode="auto">
          <a:xfrm>
            <a:off x="626815" y="1628750"/>
            <a:ext cx="6261589" cy="3672510"/>
          </a:xfrm>
          <a:prstGeom prst="rect">
            <a:avLst/>
          </a:prstGeom>
          <a:noFill/>
          <a:ln>
            <a:solidFill>
              <a:schemeClr val="bg2">
                <a:lumMod val="10000"/>
              </a:schemeClr>
            </a:solid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echteck 60">
            <a:extLst>
              <a:ext uri="{FF2B5EF4-FFF2-40B4-BE49-F238E27FC236}">
                <a16:creationId xmlns:a16="http://schemas.microsoft.com/office/drawing/2014/main" id="{7F6166CB-4CCB-CB40-878F-F374EBFB7726}"/>
              </a:ext>
            </a:extLst>
          </p:cNvPr>
          <p:cNvSpPr/>
          <p:nvPr/>
        </p:nvSpPr>
        <p:spPr bwMode="auto">
          <a:xfrm>
            <a:off x="7535410" y="1642123"/>
            <a:ext cx="4172655" cy="3672510"/>
          </a:xfrm>
          <a:prstGeom prst="rect">
            <a:avLst/>
          </a:prstGeom>
          <a:noFill/>
          <a:ln w="9525">
            <a:solidFill>
              <a:schemeClr val="bg2">
                <a:lumMod val="10000"/>
              </a:schemeClr>
            </a:solidFill>
            <a:miter lim="800000"/>
            <a:headEnd/>
            <a:tailEnd/>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itel 1">
            <a:extLst>
              <a:ext uri="{FF2B5EF4-FFF2-40B4-BE49-F238E27FC236}">
                <a16:creationId xmlns:a16="http://schemas.microsoft.com/office/drawing/2014/main" id="{37E93241-F20E-9E4A-BEA9-278B1E00A327}"/>
              </a:ext>
            </a:extLst>
          </p:cNvPr>
          <p:cNvSpPr txBox="1">
            <a:spLocks/>
          </p:cNvSpPr>
          <p:nvPr/>
        </p:nvSpPr>
        <p:spPr>
          <a:xfrm>
            <a:off x="531950" y="406400"/>
            <a:ext cx="11128098" cy="88900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W3C </a:t>
            </a:r>
            <a:r>
              <a:rPr lang="en-US" sz="2200" dirty="0" err="1">
                <a:latin typeface="Arial" panose="020B0604020202020204" pitchFamily="34" charset="0"/>
                <a:cs typeface="Arial" panose="020B0604020202020204" pitchFamily="34" charset="0"/>
              </a:rPr>
              <a:t>WoT</a:t>
            </a:r>
            <a:r>
              <a:rPr lang="en-US" sz="2200" dirty="0">
                <a:latin typeface="Arial" panose="020B0604020202020204" pitchFamily="34" charset="0"/>
                <a:cs typeface="Arial" panose="020B0604020202020204" pitchFamily="34" charset="0"/>
              </a:rPr>
              <a:t> Open Day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Asset Monitoring in a Smart Home</a:t>
            </a:r>
          </a:p>
        </p:txBody>
      </p:sp>
      <p:sp>
        <p:nvSpPr>
          <p:cNvPr id="15" name="Textfeld 62">
            <a:extLst>
              <a:ext uri="{FF2B5EF4-FFF2-40B4-BE49-F238E27FC236}">
                <a16:creationId xmlns:a16="http://schemas.microsoft.com/office/drawing/2014/main" id="{BDD0C117-1AA0-0D48-903D-C9BBEF05A06C}"/>
              </a:ext>
            </a:extLst>
          </p:cNvPr>
          <p:cNvSpPr txBox="1"/>
          <p:nvPr/>
        </p:nvSpPr>
        <p:spPr>
          <a:xfrm>
            <a:off x="7751322" y="1987538"/>
            <a:ext cx="5757641" cy="288032"/>
          </a:xfrm>
          <a:prstGeom prst="rect">
            <a:avLst/>
          </a:prstGeom>
          <a:noFill/>
        </p:spPr>
        <p:txBody>
          <a:bodyPr wrap="none" lIns="0" tIns="0" rIns="0" bIns="0" rtlCol="0">
            <a:noAutofit/>
          </a:bodyPr>
          <a:lstStyle/>
          <a:p>
            <a:pPr>
              <a:lnSpc>
                <a:spcPct val="110000"/>
              </a:lnSpc>
              <a:spcBef>
                <a:spcPts val="0"/>
              </a:spcBef>
            </a:pPr>
            <a:r>
              <a:rPr lang="de-DE" sz="1599" b="1" dirty="0" err="1">
                <a:solidFill>
                  <a:srgbClr val="00646E"/>
                </a:solidFill>
                <a:latin typeface="Arial" panose="020B0604020202020204" pitchFamily="34" charset="0"/>
                <a:ea typeface="Arial Unicode MS"/>
                <a:cs typeface="Arial" panose="020B0604020202020204" pitchFamily="34" charset="0"/>
              </a:rPr>
              <a:t>Challenges</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6" name="Textfeld 63">
            <a:extLst>
              <a:ext uri="{FF2B5EF4-FFF2-40B4-BE49-F238E27FC236}">
                <a16:creationId xmlns:a16="http://schemas.microsoft.com/office/drawing/2014/main" id="{EF0C6FB0-00C9-C44D-A0B6-C49551AC0835}"/>
              </a:ext>
            </a:extLst>
          </p:cNvPr>
          <p:cNvSpPr txBox="1"/>
          <p:nvPr/>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Arial" panose="020B0604020202020204" pitchFamily="34" charset="0"/>
                <a:ea typeface="Arial Unicode MS"/>
                <a:cs typeface="Arial" panose="020B0604020202020204" pitchFamily="34" charset="0"/>
              </a:rPr>
              <a:t>Benefits </a:t>
            </a:r>
            <a:r>
              <a:rPr lang="de-DE" sz="1599" b="1" dirty="0" err="1">
                <a:solidFill>
                  <a:srgbClr val="00646E"/>
                </a:solidFill>
                <a:latin typeface="Arial" panose="020B0604020202020204" pitchFamily="34" charset="0"/>
                <a:ea typeface="Arial Unicode MS"/>
                <a:cs typeface="Arial" panose="020B0604020202020204" pitchFamily="34" charset="0"/>
              </a:rPr>
              <a:t>of</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using</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WoT</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8" name="Textfeld 13">
            <a:extLst>
              <a:ext uri="{FF2B5EF4-FFF2-40B4-BE49-F238E27FC236}">
                <a16:creationId xmlns:a16="http://schemas.microsoft.com/office/drawing/2014/main" id="{582F6FC9-9B8B-4642-897C-C2F353840405}"/>
              </a:ext>
            </a:extLst>
          </p:cNvPr>
          <p:cNvSpPr txBox="1"/>
          <p:nvPr/>
        </p:nvSpPr>
        <p:spPr>
          <a:xfrm>
            <a:off x="806770" y="1987538"/>
            <a:ext cx="6081633" cy="3128945"/>
          </a:xfrm>
          <a:prstGeom prst="rect">
            <a:avLst/>
          </a:prstGeom>
          <a:noFill/>
        </p:spPr>
        <p:txBody>
          <a:bodyPr wrap="square" lIns="0" tIns="0" rIns="0" bIns="0" rtlCol="0">
            <a:noAutofit/>
          </a:bodyPr>
          <a:lstStyle/>
          <a:p>
            <a:pPr marL="317500" indent="-603250">
              <a:lnSpc>
                <a:spcPct val="110000"/>
              </a:lnSpc>
            </a:pPr>
            <a:r>
              <a:rPr lang="de-DE" sz="1599" b="1" dirty="0" err="1">
                <a:solidFill>
                  <a:srgbClr val="00646E"/>
                </a:solidFill>
                <a:latin typeface="Arial" panose="020B0604020202020204" pitchFamily="34" charset="0"/>
                <a:ea typeface="Arial Unicode MS"/>
                <a:cs typeface="Arial" panose="020B0604020202020204" pitchFamily="34" charset="0"/>
              </a:rPr>
              <a:t>Use</a:t>
            </a:r>
            <a:r>
              <a:rPr lang="de-DE" sz="1599" b="1" dirty="0">
                <a:solidFill>
                  <a:srgbClr val="00646E"/>
                </a:solidFill>
                <a:latin typeface="Arial" panose="020B0604020202020204" pitchFamily="34" charset="0"/>
                <a:ea typeface="Arial Unicode MS"/>
                <a:cs typeface="Arial" panose="020B0604020202020204" pitchFamily="34" charset="0"/>
              </a:rPr>
              <a:t> Case:</a:t>
            </a:r>
          </a:p>
          <a:p>
            <a:pPr marL="317500" indent="-603250">
              <a:lnSpc>
                <a:spcPct val="110000"/>
              </a:lnSpc>
            </a:pPr>
            <a:r>
              <a:rPr lang="de-DE" sz="1500" dirty="0" err="1">
                <a:solidFill>
                  <a:srgbClr val="00646E"/>
                </a:solidFill>
                <a:latin typeface="Arial" panose="020B0604020202020204" pitchFamily="34" charset="0"/>
                <a:ea typeface="Arial Unicode MS"/>
                <a:cs typeface="Arial" panose="020B0604020202020204" pitchFamily="34" charset="0"/>
              </a:rPr>
              <a:t>Automatically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activate</a:t>
            </a:r>
            <a:r>
              <a:rPr lang="de-DE" sz="1500" dirty="0">
                <a:solidFill>
                  <a:srgbClr val="00646E"/>
                </a:solidFill>
                <a:latin typeface="Arial" panose="020B0604020202020204" pitchFamily="34" charset="0"/>
                <a:ea typeface="Arial Unicode MS"/>
                <a:cs typeface="Arial" panose="020B0604020202020204" pitchFamily="34" charset="0"/>
              </a:rPr>
              <a:t>/</a:t>
            </a:r>
            <a:r>
              <a:rPr lang="de-DE" sz="1500" dirty="0" err="1">
                <a:solidFill>
                  <a:srgbClr val="00646E"/>
                </a:solidFill>
                <a:latin typeface="Arial" panose="020B0604020202020204" pitchFamily="34" charset="0"/>
                <a:ea typeface="Arial Unicode MS"/>
                <a:cs typeface="Arial" panose="020B0604020202020204" pitchFamily="34" charset="0"/>
              </a:rPr>
              <a:t>deactivate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devices</a:t>
            </a:r>
            <a:r>
              <a:rPr lang="de-DE" sz="1500" dirty="0">
                <a:solidFill>
                  <a:srgbClr val="00646E"/>
                </a:solidFill>
                <a:latin typeface="Arial" panose="020B0604020202020204" pitchFamily="34" charset="0"/>
                <a:ea typeface="Arial Unicode MS"/>
                <a:cs typeface="Arial" panose="020B0604020202020204" pitchFamily="34" charset="0"/>
              </a:rPr>
              <a:t> on </a:t>
            </a:r>
            <a:r>
              <a:rPr lang="de-DE" sz="1500" dirty="0" err="1">
                <a:solidFill>
                  <a:srgbClr val="00646E"/>
                </a:solidFill>
                <a:latin typeface="Arial" panose="020B0604020202020204" pitchFamily="34" charset="0"/>
                <a:ea typeface="Arial Unicode MS"/>
                <a:cs typeface="Arial" panose="020B0604020202020204" pitchFamily="34" charset="0"/>
              </a:rPr>
              <a:t>environment</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conditions</a:t>
            </a:r>
            <a:endParaRPr lang="de-DE" sz="1500" dirty="0">
              <a:solidFill>
                <a:srgbClr val="00646E"/>
              </a:solidFill>
              <a:latin typeface="Arial" panose="020B0604020202020204" pitchFamily="34" charset="0"/>
              <a:ea typeface="Arial Unicode MS"/>
              <a:cs typeface="Arial" panose="020B0604020202020204" pitchFamily="34" charset="0"/>
            </a:endParaRPr>
          </a:p>
          <a:p>
            <a:pPr marL="317500" indent="-603250">
              <a:lnSpc>
                <a:spcPct val="110000"/>
              </a:lnSpc>
            </a:pPr>
            <a:endParaRPr lang="de-DE" sz="1500" dirty="0">
              <a:solidFill>
                <a:srgbClr val="00646E"/>
              </a:solidFill>
              <a:latin typeface="Arial" panose="020B0604020202020204" pitchFamily="34" charset="0"/>
              <a:ea typeface="Arial Unicode MS"/>
              <a:cs typeface="Arial" panose="020B0604020202020204" pitchFamily="34" charset="0"/>
            </a:endParaRPr>
          </a:p>
          <a:p>
            <a:pPr marL="180975" indent="-136525">
              <a:lnSpc>
                <a:spcPct val="110000"/>
              </a:lnSpc>
              <a:buFont typeface="Arial" panose="020B0604020202020204" pitchFamily="34" charset="0"/>
              <a:buChar char="•"/>
            </a:pPr>
            <a:r>
              <a:rPr lang="de-DE" sz="1500" dirty="0">
                <a:solidFill>
                  <a:srgbClr val="00646E"/>
                </a:solidFill>
                <a:latin typeface="Arial" panose="020B0604020202020204" pitchFamily="34" charset="0"/>
                <a:ea typeface="Arial Unicode MS"/>
                <a:cs typeface="Arial" panose="020B0604020202020204" pitchFamily="34" charset="0"/>
              </a:rPr>
              <a:t>Environment </a:t>
            </a:r>
            <a:r>
              <a:rPr lang="de-DE" sz="1500" dirty="0" err="1">
                <a:solidFill>
                  <a:srgbClr val="00646E"/>
                </a:solidFill>
                <a:latin typeface="Arial" panose="020B0604020202020204" pitchFamily="34" charset="0"/>
                <a:ea typeface="Arial Unicode MS"/>
                <a:cs typeface="Arial" panose="020B0604020202020204" pitchFamily="34" charset="0"/>
              </a:rPr>
              <a:t>sensor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identifies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empty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measuring</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oxygen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meter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measures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power </a:t>
            </a:r>
            <a:r>
              <a:rPr lang="de-DE" sz="1500" dirty="0" err="1">
                <a:solidFill>
                  <a:srgbClr val="00646E"/>
                </a:solidFill>
                <a:latin typeface="Arial" panose="020B0604020202020204" pitchFamily="34" charset="0"/>
                <a:ea typeface="Arial Unicode MS"/>
                <a:cs typeface="Arial" panose="020B0604020202020204" pitchFamily="34" charset="0"/>
              </a:rPr>
              <a:t>consumption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of</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a:solidFill>
                  <a:srgbClr val="00646E"/>
                </a:solidFill>
                <a:latin typeface="Arial" panose="020B0604020202020204" pitchFamily="34" charset="0"/>
                <a:ea typeface="Arial Unicode MS"/>
                <a:cs typeface="Arial" panose="020B0604020202020204" pitchFamily="34" charset="0"/>
              </a:rPr>
              <a:t>The Oracle </a:t>
            </a:r>
            <a:r>
              <a:rPr lang="de-DE" sz="1500" dirty="0" err="1">
                <a:solidFill>
                  <a:srgbClr val="00646E"/>
                </a:solidFill>
                <a:latin typeface="Arial" panose="020B0604020202020204" pitchFamily="34" charset="0"/>
                <a:ea typeface="Arial Unicode MS"/>
                <a:cs typeface="Arial" panose="020B0604020202020204" pitchFamily="34" charset="0"/>
              </a:rPr>
              <a:t>IoT</a:t>
            </a:r>
            <a:r>
              <a:rPr lang="de-DE" sz="1500" dirty="0">
                <a:solidFill>
                  <a:srgbClr val="00646E"/>
                </a:solidFill>
                <a:latin typeface="Arial" panose="020B0604020202020204" pitchFamily="34" charset="0"/>
                <a:ea typeface="Arial Unicode MS"/>
                <a:cs typeface="Arial" panose="020B0604020202020204" pitchFamily="34" charset="0"/>
              </a:rPr>
              <a:t> Asset Monitoring </a:t>
            </a:r>
            <a:r>
              <a:rPr lang="de-DE" sz="1500" dirty="0" err="1">
                <a:solidFill>
                  <a:srgbClr val="00646E"/>
                </a:solidFill>
                <a:latin typeface="Arial" panose="020B0604020202020204" pitchFamily="34" charset="0"/>
                <a:ea typeface="Arial Unicode MS"/>
                <a:cs typeface="Arial" panose="020B0604020202020204" pitchFamily="34" charset="0"/>
              </a:rPr>
              <a:t>application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continuously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monitors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both</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sensors</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oxygen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above</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threshold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empty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it</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can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cleaned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lights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and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air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conditioner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are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turned</a:t>
            </a:r>
            <a:r>
              <a:rPr lang="de-DE" sz="1500" dirty="0">
                <a:solidFill>
                  <a:srgbClr val="00646E"/>
                </a:solidFill>
                <a:latin typeface="Arial" panose="020B0604020202020204" pitchFamily="34" charset="0"/>
                <a:ea typeface="Arial Unicode MS"/>
                <a:cs typeface="Arial" panose="020B0604020202020204" pitchFamily="34" charset="0"/>
              </a:rPr>
              <a:t> off.</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consumption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above</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certain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lights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are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dimmed</a:t>
            </a:r>
            <a:r>
              <a:rPr lang="de-DE" sz="1500" dirty="0">
                <a:solidFill>
                  <a:srgbClr val="00646E"/>
                </a:solidFill>
                <a:latin typeface="Arial" panose="020B0604020202020204" pitchFamily="34" charset="0"/>
                <a:ea typeface="Arial Unicode MS"/>
                <a:cs typeface="Arial" panose="020B0604020202020204" pitchFamily="34" charset="0"/>
              </a:rPr>
              <a:t> down </a:t>
            </a:r>
            <a:r>
              <a:rPr lang="de-DE" sz="1500" dirty="0" err="1">
                <a:solidFill>
                  <a:srgbClr val="00646E"/>
                </a:solidFill>
                <a:latin typeface="Arial" panose="020B0604020202020204" pitchFamily="34" charset="0"/>
                <a:ea typeface="Arial Unicode MS"/>
                <a:cs typeface="Arial" panose="020B0604020202020204" pitchFamily="34" charset="0"/>
              </a:rPr>
              <a:t>to</a:t>
            </a:r>
            <a:r>
              <a:rPr lang="de-DE" sz="1500" dirty="0">
                <a:solidFill>
                  <a:srgbClr val="00646E"/>
                </a:solidFill>
                <a:latin typeface="Arial" panose="020B0604020202020204" pitchFamily="34" charset="0"/>
                <a:ea typeface="Arial Unicode MS"/>
                <a:cs typeface="Arial" panose="020B0604020202020204" pitchFamily="34" charset="0"/>
              </a:rPr>
              <a:t> save </a:t>
            </a: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a:t>
            </a:r>
            <a:br>
              <a:rPr lang="de-DE" sz="1600" dirty="0"/>
            </a:br>
            <a:endParaRPr lang="en-US" sz="1600" dirty="0">
              <a:solidFill>
                <a:srgbClr val="00646E"/>
              </a:solidFill>
              <a:ea typeface="Arial Unicode MS"/>
            </a:endParaRPr>
          </a:p>
        </p:txBody>
      </p:sp>
      <p:sp>
        <p:nvSpPr>
          <p:cNvPr id="19" name="Textfeld 17">
            <a:extLst>
              <a:ext uri="{FF2B5EF4-FFF2-40B4-BE49-F238E27FC236}">
                <a16:creationId xmlns:a16="http://schemas.microsoft.com/office/drawing/2014/main" id="{07E70711-98EC-B04B-B0AD-11AA659E15E3}"/>
              </a:ext>
            </a:extLst>
          </p:cNvPr>
          <p:cNvSpPr txBox="1"/>
          <p:nvPr/>
        </p:nvSpPr>
        <p:spPr>
          <a:xfrm>
            <a:off x="7751322" y="2246787"/>
            <a:ext cx="3398609"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Intermittent availability of real devices, can be mitigated by using digital twins.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Unreliable network connectivity.</a:t>
            </a:r>
          </a:p>
          <a:p>
            <a:pPr>
              <a:lnSpc>
                <a:spcPct val="110000"/>
              </a:lnSpc>
            </a:pPr>
            <a:endParaRPr lang="en-US" sz="1599" dirty="0">
              <a:solidFill>
                <a:srgbClr val="00646E"/>
              </a:solidFill>
              <a:ea typeface="Arial Unicode MS"/>
            </a:endParaRPr>
          </a:p>
        </p:txBody>
      </p:sp>
      <p:sp>
        <p:nvSpPr>
          <p:cNvPr id="20" name="Textfeld 19">
            <a:extLst>
              <a:ext uri="{FF2B5EF4-FFF2-40B4-BE49-F238E27FC236}">
                <a16:creationId xmlns:a16="http://schemas.microsoft.com/office/drawing/2014/main" id="{1122257B-097F-664A-82E5-B2DA052234A4}"/>
              </a:ext>
            </a:extLst>
          </p:cNvPr>
          <p:cNvSpPr txBox="1"/>
          <p:nvPr/>
        </p:nvSpPr>
        <p:spPr>
          <a:xfrm>
            <a:off x="7751321" y="3893896"/>
            <a:ext cx="3398609"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provide a human readable description of the interactions with a device.</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Standard tools can be used for device tests, e.g. Postman etc.</a:t>
            </a:r>
          </a:p>
        </p:txBody>
      </p:sp>
      <p:sp>
        <p:nvSpPr>
          <p:cNvPr id="3" name="Rectangle 2">
            <a:extLst>
              <a:ext uri="{FF2B5EF4-FFF2-40B4-BE49-F238E27FC236}">
                <a16:creationId xmlns:a16="http://schemas.microsoft.com/office/drawing/2014/main" id="{45069751-A0B3-D74F-8FFB-105A802CBC85}"/>
              </a:ext>
            </a:extLst>
          </p:cNvPr>
          <p:cNvSpPr/>
          <p:nvPr/>
        </p:nvSpPr>
        <p:spPr>
          <a:xfrm>
            <a:off x="626815" y="5634610"/>
            <a:ext cx="3629520" cy="342145"/>
          </a:xfrm>
          <a:prstGeom prst="rect">
            <a:avLst/>
          </a:prstGeom>
        </p:spPr>
        <p:txBody>
          <a:bodyPr wrap="none">
            <a:sp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Contact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Michael.Lagally@oracle.com</a:t>
            </a:r>
            <a:endParaRPr lang="de-DE" sz="1599" dirty="0">
              <a:solidFill>
                <a:srgbClr val="00646E"/>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4460807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59">
            <a:extLst>
              <a:ext uri="{FF2B5EF4-FFF2-40B4-BE49-F238E27FC236}">
                <a16:creationId xmlns:a16="http://schemas.microsoft.com/office/drawing/2014/main" id="{8AC5AB9F-C82A-894A-8B2C-BCDF829F8F07}"/>
              </a:ext>
            </a:extLst>
          </p:cNvPr>
          <p:cNvSpPr/>
          <p:nvPr/>
        </p:nvSpPr>
        <p:spPr bwMode="auto">
          <a:xfrm>
            <a:off x="626815" y="1628750"/>
            <a:ext cx="6261589" cy="3672510"/>
          </a:xfrm>
          <a:prstGeom prst="rect">
            <a:avLst/>
          </a:prstGeom>
          <a:noFill/>
          <a:ln>
            <a:solidFill>
              <a:schemeClr val="bg2">
                <a:lumMod val="10000"/>
              </a:schemeClr>
            </a:solid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echteck 60">
            <a:extLst>
              <a:ext uri="{FF2B5EF4-FFF2-40B4-BE49-F238E27FC236}">
                <a16:creationId xmlns:a16="http://schemas.microsoft.com/office/drawing/2014/main" id="{7F6166CB-4CCB-CB40-878F-F374EBFB7726}"/>
              </a:ext>
            </a:extLst>
          </p:cNvPr>
          <p:cNvSpPr/>
          <p:nvPr/>
        </p:nvSpPr>
        <p:spPr bwMode="auto">
          <a:xfrm>
            <a:off x="7535410" y="1642123"/>
            <a:ext cx="4172655" cy="3672510"/>
          </a:xfrm>
          <a:prstGeom prst="rect">
            <a:avLst/>
          </a:prstGeom>
          <a:noFill/>
          <a:ln w="9525">
            <a:solidFill>
              <a:schemeClr val="bg2">
                <a:lumMod val="10000"/>
              </a:schemeClr>
            </a:solidFill>
            <a:miter lim="800000"/>
            <a:headEnd/>
            <a:tailEnd/>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itel 1">
            <a:extLst>
              <a:ext uri="{FF2B5EF4-FFF2-40B4-BE49-F238E27FC236}">
                <a16:creationId xmlns:a16="http://schemas.microsoft.com/office/drawing/2014/main" id="{37E93241-F20E-9E4A-BEA9-278B1E00A327}"/>
              </a:ext>
            </a:extLst>
          </p:cNvPr>
          <p:cNvSpPr txBox="1">
            <a:spLocks/>
          </p:cNvSpPr>
          <p:nvPr/>
        </p:nvSpPr>
        <p:spPr>
          <a:xfrm>
            <a:off x="531950" y="406400"/>
            <a:ext cx="11128098" cy="88900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W3C </a:t>
            </a:r>
            <a:r>
              <a:rPr lang="en-US" sz="2200" dirty="0" err="1">
                <a:latin typeface="Arial" panose="020B0604020202020204" pitchFamily="34" charset="0"/>
                <a:cs typeface="Arial" panose="020B0604020202020204" pitchFamily="34" charset="0"/>
              </a:rPr>
              <a:t>WoT</a:t>
            </a:r>
            <a:r>
              <a:rPr lang="en-US" sz="2200" dirty="0">
                <a:latin typeface="Arial" panose="020B0604020202020204" pitchFamily="34" charset="0"/>
                <a:cs typeface="Arial" panose="020B0604020202020204" pitchFamily="34" charset="0"/>
              </a:rPr>
              <a:t> Open Day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Asset Monitoring in an Industrial Environment</a:t>
            </a:r>
          </a:p>
        </p:txBody>
      </p:sp>
      <p:sp>
        <p:nvSpPr>
          <p:cNvPr id="16" name="Textfeld 63">
            <a:extLst>
              <a:ext uri="{FF2B5EF4-FFF2-40B4-BE49-F238E27FC236}">
                <a16:creationId xmlns:a16="http://schemas.microsoft.com/office/drawing/2014/main" id="{EF0C6FB0-00C9-C44D-A0B6-C49551AC0835}"/>
              </a:ext>
            </a:extLst>
          </p:cNvPr>
          <p:cNvSpPr txBox="1"/>
          <p:nvPr/>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Arial" panose="020B0604020202020204" pitchFamily="34" charset="0"/>
                <a:ea typeface="Arial Unicode MS"/>
                <a:cs typeface="Arial" panose="020B0604020202020204" pitchFamily="34" charset="0"/>
              </a:rPr>
              <a:t>Benefits </a:t>
            </a:r>
            <a:r>
              <a:rPr lang="de-DE" sz="1599" b="1" dirty="0" err="1">
                <a:solidFill>
                  <a:srgbClr val="00646E"/>
                </a:solidFill>
                <a:latin typeface="Arial" panose="020B0604020202020204" pitchFamily="34" charset="0"/>
                <a:ea typeface="Arial Unicode MS"/>
                <a:cs typeface="Arial" panose="020B0604020202020204" pitchFamily="34" charset="0"/>
              </a:rPr>
              <a:t>of</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using</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WoT</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9" name="Textfeld 13">
            <a:extLst>
              <a:ext uri="{FF2B5EF4-FFF2-40B4-BE49-F238E27FC236}">
                <a16:creationId xmlns:a16="http://schemas.microsoft.com/office/drawing/2014/main" id="{36505455-01A3-A64D-96A8-83C54714FFA9}"/>
              </a:ext>
            </a:extLst>
          </p:cNvPr>
          <p:cNvSpPr txBox="1"/>
          <p:nvPr/>
        </p:nvSpPr>
        <p:spPr>
          <a:xfrm>
            <a:off x="807720" y="1987538"/>
            <a:ext cx="6187440" cy="3313722"/>
          </a:xfrm>
          <a:prstGeom prst="rect">
            <a:avLst/>
          </a:prstGeom>
          <a:noFill/>
        </p:spPr>
        <p:txBody>
          <a:bodyPr wrap="square" lIns="0" tIns="0" rIns="0" bIns="0" rtlCol="0">
            <a:noAutofit/>
          </a:bodyPr>
          <a:lstStyle/>
          <a:p>
            <a:pPr>
              <a:lnSpc>
                <a:spcPct val="110000"/>
              </a:lnSpc>
            </a:pPr>
            <a:r>
              <a:rPr lang="de-DE" sz="1599" b="1" dirty="0" err="1">
                <a:solidFill>
                  <a:srgbClr val="00646E"/>
                </a:solidFill>
                <a:latin typeface="Arial" panose="020B0604020202020204" pitchFamily="34" charset="0"/>
                <a:ea typeface="Arial Unicode MS"/>
                <a:cs typeface="Arial" panose="020B0604020202020204" pitchFamily="34" charset="0"/>
              </a:rPr>
              <a:t>Use</a:t>
            </a:r>
            <a:r>
              <a:rPr lang="de-DE" sz="1599" b="1" dirty="0">
                <a:solidFill>
                  <a:srgbClr val="00646E"/>
                </a:solidFill>
                <a:latin typeface="Arial" panose="020B0604020202020204" pitchFamily="34" charset="0"/>
                <a:ea typeface="Arial Unicode MS"/>
                <a:cs typeface="Arial" panose="020B0604020202020204" pitchFamily="34" charset="0"/>
              </a:rPr>
              <a:t> Case</a:t>
            </a:r>
          </a:p>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Protect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workers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citizens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if</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chemical</a:t>
            </a:r>
            <a:r>
              <a:rPr lang="de-DE" sz="1599" dirty="0">
                <a:solidFill>
                  <a:srgbClr val="00646E"/>
                </a:solidFill>
                <a:latin typeface="Arial" panose="020B0604020202020204" pitchFamily="34" charset="0"/>
                <a:ea typeface="Arial Unicode MS"/>
                <a:cs typeface="Arial" panose="020B0604020202020204" pitchFamily="34" charset="0"/>
              </a:rPr>
              <a:t> plant </a:t>
            </a:r>
            <a:r>
              <a:rPr lang="de-DE" sz="1599" dirty="0" err="1">
                <a:solidFill>
                  <a:srgbClr val="00646E"/>
                </a:solidFill>
                <a:latin typeface="Arial" panose="020B0604020202020204" pitchFamily="34" charset="0"/>
                <a:ea typeface="Arial Unicode MS"/>
                <a:cs typeface="Arial" panose="020B0604020202020204" pitchFamily="34" charset="0"/>
              </a:rPr>
              <a:t>has</a:t>
            </a:r>
            <a:r>
              <a:rPr lang="de-DE" sz="1599" dirty="0">
                <a:solidFill>
                  <a:srgbClr val="00646E"/>
                </a:solidFill>
                <a:latin typeface="Arial" panose="020B0604020202020204" pitchFamily="34" charset="0"/>
                <a:ea typeface="Arial Unicode MS"/>
                <a:cs typeface="Arial" panose="020B0604020202020204" pitchFamily="34" charset="0"/>
              </a:rPr>
              <a:t> an </a:t>
            </a:r>
            <a:r>
              <a:rPr lang="de-DE" sz="1599" dirty="0" err="1">
                <a:solidFill>
                  <a:srgbClr val="00646E"/>
                </a:solidFill>
                <a:latin typeface="Arial" panose="020B0604020202020204" pitchFamily="34" charset="0"/>
                <a:ea typeface="Arial Unicode MS"/>
                <a:cs typeface="Arial" panose="020B0604020202020204" pitchFamily="34" charset="0"/>
              </a:rPr>
              <a:t>accident</a:t>
            </a:r>
            <a:endParaRPr lang="en-US" sz="1599" dirty="0">
              <a:solidFill>
                <a:srgbClr val="00646E"/>
              </a:solidFill>
              <a:latin typeface="Arial" panose="020B0604020202020204" pitchFamily="34" charset="0"/>
              <a:ea typeface="Arial Unicode MS"/>
              <a:cs typeface="Arial" panose="020B0604020202020204" pitchFamily="34" charset="0"/>
            </a:endParaRPr>
          </a:p>
          <a:p>
            <a:pPr>
              <a:lnSpc>
                <a:spcPct val="110000"/>
              </a:lnSpc>
            </a:pPr>
            <a:endParaRPr lang="en-US" sz="1599" dirty="0">
              <a:solidFill>
                <a:srgbClr val="00646E"/>
              </a:solidFill>
              <a:latin typeface="Arial" panose="020B0604020202020204" pitchFamily="34" charset="0"/>
              <a:ea typeface="Arial Unicode MS"/>
              <a:cs typeface="Arial" panose="020B0604020202020204" pitchFamily="34" charset="0"/>
            </a:endParaRP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A sensor measures the air quality in a chemical plant.</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Oracle IoT Asset Monitoring detects a critical condition.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Connected devices take the appropriate action: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Drain a tank in the chemical plant. </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off all air-conditioners.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Issue voice alerts.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on warning lights</a:t>
            </a:r>
            <a:r>
              <a:rPr lang="en-US" sz="1599" dirty="0">
                <a:solidFill>
                  <a:srgbClr val="00646E"/>
                </a:solidFill>
                <a:ea typeface="Arial Unicode MS"/>
              </a:rPr>
              <a:t>.</a:t>
            </a:r>
          </a:p>
        </p:txBody>
      </p:sp>
      <p:sp>
        <p:nvSpPr>
          <p:cNvPr id="20" name="Textfeld 17">
            <a:extLst>
              <a:ext uri="{FF2B5EF4-FFF2-40B4-BE49-F238E27FC236}">
                <a16:creationId xmlns:a16="http://schemas.microsoft.com/office/drawing/2014/main" id="{8E311ADE-04B3-AE42-A213-AA401394C217}"/>
              </a:ext>
            </a:extLst>
          </p:cNvPr>
          <p:cNvSpPr txBox="1"/>
          <p:nvPr/>
        </p:nvSpPr>
        <p:spPr>
          <a:xfrm>
            <a:off x="7751322" y="1987538"/>
            <a:ext cx="3785358" cy="1570067"/>
          </a:xfrm>
          <a:prstGeom prst="rect">
            <a:avLst/>
          </a:prstGeom>
          <a:noFill/>
        </p:spPr>
        <p:txBody>
          <a:bodyPr wrap="square" lIns="0" tIns="0" rIns="0" bIns="0" rtlCol="0">
            <a:noAutofit/>
          </a:bodyPr>
          <a:lstStyle/>
          <a:p>
            <a:pPr>
              <a:lnSpc>
                <a:spcPct val="110000"/>
              </a:lnSpc>
            </a:pPr>
            <a:r>
              <a:rPr lang="en-US" sz="1599" b="1" dirty="0">
                <a:solidFill>
                  <a:srgbClr val="00646E"/>
                </a:solidFill>
                <a:latin typeface="Arial" panose="020B0604020202020204" pitchFamily="34" charset="0"/>
                <a:ea typeface="Arial Unicode MS"/>
                <a:cs typeface="Arial" panose="020B0604020202020204" pitchFamily="34" charset="0"/>
              </a:rPr>
              <a:t>Challenges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Non-standard protocols and interfaces hinder the integration of devices from different manufacturers.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Availability of physical devices.</a:t>
            </a:r>
          </a:p>
          <a:p>
            <a:pPr>
              <a:lnSpc>
                <a:spcPct val="110000"/>
              </a:lnSpc>
            </a:pPr>
            <a:r>
              <a:rPr lang="en-US" sz="1599" dirty="0">
                <a:solidFill>
                  <a:srgbClr val="00646E"/>
                </a:solidFill>
                <a:ea typeface="Arial Unicode MS"/>
              </a:rPr>
              <a:t> </a:t>
            </a:r>
          </a:p>
          <a:p>
            <a:pPr>
              <a:lnSpc>
                <a:spcPct val="110000"/>
              </a:lnSpc>
            </a:pPr>
            <a:endParaRPr lang="en-US" sz="1599" dirty="0">
              <a:solidFill>
                <a:srgbClr val="00646E"/>
              </a:solidFill>
              <a:ea typeface="Arial Unicode MS"/>
            </a:endParaRPr>
          </a:p>
        </p:txBody>
      </p:sp>
      <p:sp>
        <p:nvSpPr>
          <p:cNvPr id="21" name="Textfeld 19">
            <a:extLst>
              <a:ext uri="{FF2B5EF4-FFF2-40B4-BE49-F238E27FC236}">
                <a16:creationId xmlns:a16="http://schemas.microsoft.com/office/drawing/2014/main" id="{918D7E03-B4E2-0D4B-8D76-E8D4BBB58844}"/>
              </a:ext>
            </a:extLst>
          </p:cNvPr>
          <p:cNvSpPr txBox="1"/>
          <p:nvPr/>
        </p:nvSpPr>
        <p:spPr>
          <a:xfrm>
            <a:off x="7751321" y="3893896"/>
            <a:ext cx="3908727"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 common JSON-LD format for interacting with devices over HTTP simplifies the integration of new devices.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and the Oracle IoT Device Model can interwork. </a:t>
            </a:r>
          </a:p>
          <a:p>
            <a:pPr>
              <a:lnSpc>
                <a:spcPct val="110000"/>
              </a:lnSpc>
            </a:pPr>
            <a:r>
              <a:rPr lang="en-US" sz="1599" dirty="0">
                <a:solidFill>
                  <a:srgbClr val="00646E"/>
                </a:solidFill>
                <a:ea typeface="Arial Unicode MS"/>
              </a:rPr>
              <a:t> </a:t>
            </a:r>
          </a:p>
        </p:txBody>
      </p:sp>
      <p:sp>
        <p:nvSpPr>
          <p:cNvPr id="10" name="Rectangle 9">
            <a:extLst>
              <a:ext uri="{FF2B5EF4-FFF2-40B4-BE49-F238E27FC236}">
                <a16:creationId xmlns:a16="http://schemas.microsoft.com/office/drawing/2014/main" id="{F8A169B0-0C6B-0E45-8575-4C4062313B81}"/>
              </a:ext>
            </a:extLst>
          </p:cNvPr>
          <p:cNvSpPr/>
          <p:nvPr/>
        </p:nvSpPr>
        <p:spPr>
          <a:xfrm>
            <a:off x="626815" y="5634610"/>
            <a:ext cx="3629520" cy="342145"/>
          </a:xfrm>
          <a:prstGeom prst="rect">
            <a:avLst/>
          </a:prstGeom>
        </p:spPr>
        <p:txBody>
          <a:bodyPr wrap="none">
            <a:sp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Contact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Michael.Lagally@oracle.com</a:t>
            </a:r>
            <a:endParaRPr lang="de-DE" sz="1599" dirty="0">
              <a:solidFill>
                <a:srgbClr val="00646E"/>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4359721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200" noProof="0" dirty="0">
                <a:latin typeface="Arial" panose="020B0604020202020204" pitchFamily="34" charset="0"/>
                <a:cs typeface="Arial" panose="020B0604020202020204" pitchFamily="34" charset="0"/>
              </a:rPr>
              <a:t>W3C WoT Open Day </a:t>
            </a:r>
            <a:br>
              <a:rPr lang="en-US" sz="2200" noProof="0" dirty="0">
                <a:latin typeface="Arial" panose="020B0604020202020204" pitchFamily="34" charset="0"/>
                <a:cs typeface="Arial" panose="020B0604020202020204" pitchFamily="34" charset="0"/>
              </a:rPr>
            </a:br>
            <a:r>
              <a:rPr lang="en-US" sz="2200" noProof="0" dirty="0">
                <a:latin typeface="Arial" panose="020B0604020202020204" pitchFamily="34" charset="0"/>
                <a:cs typeface="Arial" panose="020B0604020202020204" pitchFamily="34" charset="0"/>
              </a:rPr>
              <a:t>Asset Monitoring in a </a:t>
            </a:r>
            <a:r>
              <a:rPr lang="en-US" sz="2400" dirty="0"/>
              <a:t>Smart Home</a:t>
            </a:r>
            <a:endParaRPr lang="en-US" sz="2200" noProof="0" dirty="0">
              <a:latin typeface="Arial" panose="020B0604020202020204" pitchFamily="34" charset="0"/>
              <a:cs typeface="Arial" panose="020B0604020202020204" pitchFamily="34" charset="0"/>
            </a:endParaRPr>
          </a:p>
        </p:txBody>
      </p:sp>
      <p:sp>
        <p:nvSpPr>
          <p:cNvPr id="9" name="Textfeld 8">
            <a:extLst>
              <a:ext uri="{FF2B5EF4-FFF2-40B4-BE49-F238E27FC236}">
                <a16:creationId xmlns:a16="http://schemas.microsoft.com/office/drawing/2014/main" id="{66AA3F31-D45A-45B3-B393-253D8E35DFED}"/>
              </a:ext>
            </a:extLst>
          </p:cNvPr>
          <p:cNvSpPr txBox="1"/>
          <p:nvPr/>
        </p:nvSpPr>
        <p:spPr>
          <a:xfrm>
            <a:off x="626241" y="6235850"/>
            <a:ext cx="6189464" cy="359853"/>
          </a:xfrm>
          <a:prstGeom prst="rect">
            <a:avLst/>
          </a:prstGeom>
          <a:noFill/>
        </p:spPr>
        <p:txBody>
          <a:bodyPr wrap="square" lIns="0" tIns="0" rIns="0" bIns="0" rtlCol="0">
            <a:noAutofit/>
          </a:bodyPr>
          <a:lstStyle/>
          <a:p>
            <a:pPr>
              <a:lnSpc>
                <a:spcPct val="110000"/>
              </a:lnSpc>
            </a:pPr>
            <a:r>
              <a:rPr lang="de-DE" sz="1199" dirty="0" err="1">
                <a:ea typeface="Arial Unicode MS" panose="020B0604020202020204" pitchFamily="34" charset="-128"/>
                <a:cs typeface="Arial Unicode MS" panose="020B0604020202020204" pitchFamily="34" charset="-128"/>
              </a:rPr>
              <a:t>Contact</a:t>
            </a:r>
            <a:r>
              <a:rPr lang="de-DE" sz="1199" dirty="0">
                <a:ea typeface="Arial Unicode MS" panose="020B0604020202020204" pitchFamily="34" charset="-128"/>
                <a:cs typeface="Arial Unicode MS" panose="020B0604020202020204" pitchFamily="34" charset="-128"/>
              </a:rPr>
              <a:t>: </a:t>
            </a:r>
            <a:r>
              <a:rPr lang="de-DE" sz="1199" dirty="0" err="1">
                <a:ea typeface="Arial Unicode MS" panose="020B0604020202020204" pitchFamily="34" charset="-128"/>
                <a:cs typeface="Arial Unicode MS" panose="020B0604020202020204" pitchFamily="34" charset="-128"/>
              </a:rPr>
              <a:t>Michael.Lagally@oracle.com</a:t>
            </a:r>
            <a:endParaRPr lang="de-DE" sz="1199" dirty="0">
              <a:ea typeface="Arial Unicode MS" panose="020B0604020202020204" pitchFamily="34" charset="-128"/>
              <a:cs typeface="Arial Unicode MS" panose="020B0604020202020204" pitchFamily="34" charset="-128"/>
            </a:endParaRPr>
          </a:p>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37" name="Rechteck 36">
            <a:extLst>
              <a:ext uri="{FF2B5EF4-FFF2-40B4-BE49-F238E27FC236}">
                <a16:creationId xmlns:a16="http://schemas.microsoft.com/office/drawing/2014/main" id="{1B1CF97F-87A2-4539-9069-9C109BE7387D}"/>
              </a:ext>
            </a:extLst>
          </p:cNvPr>
          <p:cNvSpPr/>
          <p:nvPr/>
        </p:nvSpPr>
        <p:spPr bwMode="auto">
          <a:xfrm>
            <a:off x="9551775" y="334986"/>
            <a:ext cx="2157876" cy="913924"/>
          </a:xfrm>
          <a:prstGeom prst="rect">
            <a:avLst/>
          </a:prstGeom>
          <a:solidFill>
            <a:srgbClr val="FFFFFF"/>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ea typeface="Arial Unicode MS" panose="020B0604020202020204" pitchFamily="34" charset="-128"/>
              <a:cs typeface="Arial Unicode MS" panose="020B0604020202020204" pitchFamily="34" charset="-128"/>
            </a:endParaRPr>
          </a:p>
        </p:txBody>
      </p:sp>
      <p:sp>
        <p:nvSpPr>
          <p:cNvPr id="12" name="Textfeld 13">
            <a:extLst>
              <a:ext uri="{FF2B5EF4-FFF2-40B4-BE49-F238E27FC236}">
                <a16:creationId xmlns:a16="http://schemas.microsoft.com/office/drawing/2014/main" id="{7CA1B16F-4B95-424C-ABD4-91C2D5E42E70}"/>
              </a:ext>
            </a:extLst>
          </p:cNvPr>
          <p:cNvSpPr txBox="1"/>
          <p:nvPr/>
        </p:nvSpPr>
        <p:spPr>
          <a:xfrm>
            <a:off x="806770" y="2205501"/>
            <a:ext cx="6115397" cy="1439250"/>
          </a:xfrm>
          <a:prstGeom prst="rect">
            <a:avLst/>
          </a:prstGeom>
          <a:noFill/>
        </p:spPr>
        <p:txBody>
          <a:bodyPr wrap="square" lIns="0" tIns="0" rIns="0" bIns="0" rtlCol="0">
            <a:noAutofit/>
          </a:bodyPr>
          <a:lstStyle/>
          <a:p>
            <a:pPr marL="317500" indent="-603250">
              <a:lnSpc>
                <a:spcPct val="110000"/>
              </a:lnSpc>
            </a:pPr>
            <a:r>
              <a:rPr lang="de-DE" sz="1500" dirty="0" err="1">
                <a:solidFill>
                  <a:srgbClr val="00646E"/>
                </a:solidFill>
                <a:latin typeface="Arial" panose="020B0604020202020204" pitchFamily="34" charset="0"/>
                <a:ea typeface="Arial Unicode MS"/>
                <a:cs typeface="Arial" panose="020B0604020202020204" pitchFamily="34" charset="0"/>
              </a:rPr>
              <a:t>Automatically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activate</a:t>
            </a:r>
            <a:r>
              <a:rPr lang="de-DE" sz="1500" dirty="0">
                <a:solidFill>
                  <a:srgbClr val="00646E"/>
                </a:solidFill>
                <a:latin typeface="Arial" panose="020B0604020202020204" pitchFamily="34" charset="0"/>
                <a:ea typeface="Arial Unicode MS"/>
                <a:cs typeface="Arial" panose="020B0604020202020204" pitchFamily="34" charset="0"/>
              </a:rPr>
              <a:t>/</a:t>
            </a:r>
            <a:r>
              <a:rPr lang="de-DE" sz="1500" dirty="0" err="1">
                <a:solidFill>
                  <a:srgbClr val="00646E"/>
                </a:solidFill>
                <a:latin typeface="Arial" panose="020B0604020202020204" pitchFamily="34" charset="0"/>
                <a:ea typeface="Arial Unicode MS"/>
                <a:cs typeface="Arial" panose="020B0604020202020204" pitchFamily="34" charset="0"/>
              </a:rPr>
              <a:t>deactivate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devices</a:t>
            </a:r>
            <a:r>
              <a:rPr lang="de-DE" sz="1500" dirty="0">
                <a:solidFill>
                  <a:srgbClr val="00646E"/>
                </a:solidFill>
                <a:latin typeface="Arial" panose="020B0604020202020204" pitchFamily="34" charset="0"/>
                <a:ea typeface="Arial Unicode MS"/>
                <a:cs typeface="Arial" panose="020B0604020202020204" pitchFamily="34" charset="0"/>
              </a:rPr>
              <a:t> on </a:t>
            </a:r>
            <a:r>
              <a:rPr lang="de-DE" sz="1500" dirty="0" err="1">
                <a:solidFill>
                  <a:srgbClr val="00646E"/>
                </a:solidFill>
                <a:latin typeface="Arial" panose="020B0604020202020204" pitchFamily="34" charset="0"/>
                <a:ea typeface="Arial Unicode MS"/>
                <a:cs typeface="Arial" panose="020B0604020202020204" pitchFamily="34" charset="0"/>
              </a:rPr>
              <a:t>environment</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conditions</a:t>
            </a:r>
            <a:endParaRPr lang="de-DE" sz="1500" dirty="0">
              <a:solidFill>
                <a:srgbClr val="00646E"/>
              </a:solidFill>
              <a:latin typeface="Arial" panose="020B0604020202020204" pitchFamily="34" charset="0"/>
              <a:ea typeface="Arial Unicode MS"/>
              <a:cs typeface="Arial" panose="020B0604020202020204" pitchFamily="34" charset="0"/>
            </a:endParaRPr>
          </a:p>
          <a:p>
            <a:pPr marL="317500" indent="-603250">
              <a:lnSpc>
                <a:spcPct val="110000"/>
              </a:lnSpc>
            </a:pPr>
            <a:endParaRPr lang="de-DE" sz="1500" dirty="0">
              <a:solidFill>
                <a:srgbClr val="00646E"/>
              </a:solidFill>
              <a:latin typeface="Arial" panose="020B0604020202020204" pitchFamily="34" charset="0"/>
              <a:ea typeface="Arial Unicode MS"/>
              <a:cs typeface="Arial" panose="020B0604020202020204" pitchFamily="34" charset="0"/>
            </a:endParaRPr>
          </a:p>
          <a:p>
            <a:pPr marL="180975" indent="-136525">
              <a:lnSpc>
                <a:spcPct val="110000"/>
              </a:lnSpc>
              <a:buFont typeface="Arial" panose="020B0604020202020204" pitchFamily="34" charset="0"/>
              <a:buChar char="•"/>
            </a:pPr>
            <a:r>
              <a:rPr lang="de-DE" sz="1500" dirty="0">
                <a:solidFill>
                  <a:srgbClr val="00646E"/>
                </a:solidFill>
                <a:latin typeface="Arial" panose="020B0604020202020204" pitchFamily="34" charset="0"/>
                <a:ea typeface="Arial Unicode MS"/>
                <a:cs typeface="Arial" panose="020B0604020202020204" pitchFamily="34" charset="0"/>
              </a:rPr>
              <a:t>Environment </a:t>
            </a:r>
            <a:r>
              <a:rPr lang="de-DE" sz="1500" dirty="0" err="1">
                <a:solidFill>
                  <a:srgbClr val="00646E"/>
                </a:solidFill>
                <a:latin typeface="Arial" panose="020B0604020202020204" pitchFamily="34" charset="0"/>
                <a:ea typeface="Arial Unicode MS"/>
                <a:cs typeface="Arial" panose="020B0604020202020204" pitchFamily="34" charset="0"/>
              </a:rPr>
              <a:t>sensor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identifies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empty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measuring</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oxygen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meter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measures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power </a:t>
            </a:r>
            <a:r>
              <a:rPr lang="de-DE" sz="1500" dirty="0" err="1">
                <a:solidFill>
                  <a:srgbClr val="00646E"/>
                </a:solidFill>
                <a:latin typeface="Arial" panose="020B0604020202020204" pitchFamily="34" charset="0"/>
                <a:ea typeface="Arial Unicode MS"/>
                <a:cs typeface="Arial" panose="020B0604020202020204" pitchFamily="34" charset="0"/>
              </a:rPr>
              <a:t>consumption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of</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a:solidFill>
                  <a:srgbClr val="00646E"/>
                </a:solidFill>
                <a:latin typeface="Arial" panose="020B0604020202020204" pitchFamily="34" charset="0"/>
                <a:ea typeface="Arial Unicode MS"/>
                <a:cs typeface="Arial" panose="020B0604020202020204" pitchFamily="34" charset="0"/>
              </a:rPr>
              <a:t>The Oracle </a:t>
            </a:r>
            <a:r>
              <a:rPr lang="de-DE" sz="1500" dirty="0" err="1">
                <a:solidFill>
                  <a:srgbClr val="00646E"/>
                </a:solidFill>
                <a:latin typeface="Arial" panose="020B0604020202020204" pitchFamily="34" charset="0"/>
                <a:ea typeface="Arial Unicode MS"/>
                <a:cs typeface="Arial" panose="020B0604020202020204" pitchFamily="34" charset="0"/>
              </a:rPr>
              <a:t>IoT</a:t>
            </a:r>
            <a:r>
              <a:rPr lang="de-DE" sz="1500" dirty="0">
                <a:solidFill>
                  <a:srgbClr val="00646E"/>
                </a:solidFill>
                <a:latin typeface="Arial" panose="020B0604020202020204" pitchFamily="34" charset="0"/>
                <a:ea typeface="Arial Unicode MS"/>
                <a:cs typeface="Arial" panose="020B0604020202020204" pitchFamily="34" charset="0"/>
              </a:rPr>
              <a:t> Asset Monitoring </a:t>
            </a:r>
            <a:r>
              <a:rPr lang="de-DE" sz="1500" dirty="0" err="1">
                <a:solidFill>
                  <a:srgbClr val="00646E"/>
                </a:solidFill>
                <a:latin typeface="Arial" panose="020B0604020202020204" pitchFamily="34" charset="0"/>
                <a:ea typeface="Arial Unicode MS"/>
                <a:cs typeface="Arial" panose="020B0604020202020204" pitchFamily="34" charset="0"/>
              </a:rPr>
              <a:t>application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continuously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monitors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both</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sensors</a:t>
            </a:r>
            <a:r>
              <a:rPr lang="de-DE" sz="1500"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oxygen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above</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threshold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room</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empty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it</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can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be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cleaned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lights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and</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air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conditioner</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are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turned</a:t>
            </a:r>
            <a:r>
              <a:rPr lang="de-DE" sz="1500" dirty="0">
                <a:solidFill>
                  <a:srgbClr val="00646E"/>
                </a:solidFill>
                <a:latin typeface="Arial" panose="020B0604020202020204" pitchFamily="34" charset="0"/>
                <a:ea typeface="Arial Unicode MS"/>
                <a:cs typeface="Arial" panose="020B0604020202020204" pitchFamily="34" charset="0"/>
              </a:rPr>
              <a:t> off.</a:t>
            </a:r>
          </a:p>
          <a:p>
            <a:pPr marL="180975" indent="-136525">
              <a:lnSpc>
                <a:spcPct val="110000"/>
              </a:lnSpc>
              <a:buFont typeface="Arial" panose="020B0604020202020204" pitchFamily="34" charset="0"/>
              <a:buChar char="•"/>
            </a:pPr>
            <a:r>
              <a:rPr lang="de-DE" sz="1500" dirty="0" err="1">
                <a:solidFill>
                  <a:srgbClr val="00646E"/>
                </a:solidFill>
                <a:latin typeface="Arial" panose="020B0604020202020204" pitchFamily="34" charset="0"/>
                <a:ea typeface="Arial Unicode MS"/>
                <a:cs typeface="Arial" panose="020B0604020202020204" pitchFamily="34" charset="0"/>
              </a:rPr>
              <a:t>When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the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consumption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is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above</a:t>
            </a:r>
            <a:r>
              <a:rPr lang="de-DE" sz="1500" dirty="0">
                <a:solidFill>
                  <a:srgbClr val="00646E"/>
                </a:solidFill>
                <a:latin typeface="Arial" panose="020B0604020202020204" pitchFamily="34" charset="0"/>
                <a:ea typeface="Arial Unicode MS"/>
                <a:cs typeface="Arial" panose="020B0604020202020204" pitchFamily="34" charset="0"/>
              </a:rPr>
              <a:t> a </a:t>
            </a:r>
            <a:r>
              <a:rPr lang="de-DE" sz="1500" dirty="0" err="1">
                <a:solidFill>
                  <a:srgbClr val="00646E"/>
                </a:solidFill>
                <a:latin typeface="Arial" panose="020B0604020202020204" pitchFamily="34" charset="0"/>
                <a:ea typeface="Arial Unicode MS"/>
                <a:cs typeface="Arial" panose="020B0604020202020204" pitchFamily="34" charset="0"/>
              </a:rPr>
              <a:t>certain</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level</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lights</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are</a:t>
            </a:r>
            <a:r>
              <a:rPr lang="de-DE" sz="1500" dirty="0">
                <a:solidFill>
                  <a:srgbClr val="00646E"/>
                </a:solidFill>
                <a:latin typeface="Arial" panose="020B0604020202020204" pitchFamily="34" charset="0"/>
                <a:ea typeface="Arial Unicode MS"/>
                <a:cs typeface="Arial" panose="020B0604020202020204" pitchFamily="34" charset="0"/>
              </a:rPr>
              <a:t> </a:t>
            </a:r>
            <a:r>
              <a:rPr lang="de-DE" sz="1500" dirty="0" err="1">
                <a:solidFill>
                  <a:srgbClr val="00646E"/>
                </a:solidFill>
                <a:latin typeface="Arial" panose="020B0604020202020204" pitchFamily="34" charset="0"/>
                <a:ea typeface="Arial Unicode MS"/>
                <a:cs typeface="Arial" panose="020B0604020202020204" pitchFamily="34" charset="0"/>
              </a:rPr>
              <a:t>dimmed</a:t>
            </a:r>
            <a:r>
              <a:rPr lang="de-DE" sz="1500" dirty="0">
                <a:solidFill>
                  <a:srgbClr val="00646E"/>
                </a:solidFill>
                <a:latin typeface="Arial" panose="020B0604020202020204" pitchFamily="34" charset="0"/>
                <a:ea typeface="Arial Unicode MS"/>
                <a:cs typeface="Arial" panose="020B0604020202020204" pitchFamily="34" charset="0"/>
              </a:rPr>
              <a:t> down </a:t>
            </a:r>
            <a:r>
              <a:rPr lang="de-DE" sz="1500" dirty="0" err="1">
                <a:solidFill>
                  <a:srgbClr val="00646E"/>
                </a:solidFill>
                <a:latin typeface="Arial" panose="020B0604020202020204" pitchFamily="34" charset="0"/>
                <a:ea typeface="Arial Unicode MS"/>
                <a:cs typeface="Arial" panose="020B0604020202020204" pitchFamily="34" charset="0"/>
              </a:rPr>
              <a:t>to</a:t>
            </a:r>
            <a:r>
              <a:rPr lang="de-DE" sz="1500" dirty="0">
                <a:solidFill>
                  <a:srgbClr val="00646E"/>
                </a:solidFill>
                <a:latin typeface="Arial" panose="020B0604020202020204" pitchFamily="34" charset="0"/>
                <a:ea typeface="Arial Unicode MS"/>
                <a:cs typeface="Arial" panose="020B0604020202020204" pitchFamily="34" charset="0"/>
              </a:rPr>
              <a:t> save </a:t>
            </a:r>
            <a:r>
              <a:rPr lang="de-DE" sz="1500" dirty="0" err="1">
                <a:solidFill>
                  <a:srgbClr val="00646E"/>
                </a:solidFill>
                <a:latin typeface="Arial" panose="020B0604020202020204" pitchFamily="34" charset="0"/>
                <a:ea typeface="Arial Unicode MS"/>
                <a:cs typeface="Arial" panose="020B0604020202020204" pitchFamily="34" charset="0"/>
              </a:rPr>
              <a:t>energy</a:t>
            </a:r>
            <a:r>
              <a:rPr lang="de-DE" sz="1500" dirty="0">
                <a:solidFill>
                  <a:srgbClr val="00646E"/>
                </a:solidFill>
                <a:latin typeface="Arial" panose="020B0604020202020204" pitchFamily="34" charset="0"/>
                <a:ea typeface="Arial Unicode MS"/>
                <a:cs typeface="Arial" panose="020B0604020202020204" pitchFamily="34" charset="0"/>
              </a:rPr>
              <a:t>.</a:t>
            </a:r>
          </a:p>
          <a:p>
            <a:pPr>
              <a:lnSpc>
                <a:spcPct val="110000"/>
              </a:lnSpc>
            </a:pPr>
            <a:endParaRPr lang="en-US" sz="1599" dirty="0">
              <a:solidFill>
                <a:srgbClr val="00646E"/>
              </a:solidFill>
              <a:ea typeface="Arial Unicode MS"/>
            </a:endParaRPr>
          </a:p>
        </p:txBody>
      </p:sp>
      <p:sp>
        <p:nvSpPr>
          <p:cNvPr id="79" name="Textfeld 13">
            <a:extLst>
              <a:ext uri="{FF2B5EF4-FFF2-40B4-BE49-F238E27FC236}">
                <a16:creationId xmlns:a16="http://schemas.microsoft.com/office/drawing/2014/main" id="{E2874C1B-5A51-42BB-AAD7-67468963BD27}"/>
              </a:ext>
            </a:extLst>
          </p:cNvPr>
          <p:cNvSpPr txBox="1"/>
          <p:nvPr/>
        </p:nvSpPr>
        <p:spPr>
          <a:xfrm>
            <a:off x="7751322" y="2232283"/>
            <a:ext cx="3814437" cy="1223499"/>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Intermittent availability of real devices, can be mitigated by using digital twins.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Unreliable network connectivity.</a:t>
            </a:r>
          </a:p>
        </p:txBody>
      </p:sp>
      <p:sp>
        <p:nvSpPr>
          <p:cNvPr id="80" name="Textfeld 13">
            <a:extLst>
              <a:ext uri="{FF2B5EF4-FFF2-40B4-BE49-F238E27FC236}">
                <a16:creationId xmlns:a16="http://schemas.microsoft.com/office/drawing/2014/main" id="{138641CF-4363-49F4-A511-130381A23623}"/>
              </a:ext>
            </a:extLst>
          </p:cNvPr>
          <p:cNvSpPr txBox="1"/>
          <p:nvPr/>
        </p:nvSpPr>
        <p:spPr>
          <a:xfrm>
            <a:off x="7751322" y="3908526"/>
            <a:ext cx="3814437" cy="1391708"/>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provide a human readable description of the interactions with a device.</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Standard tools can be used for device tests, simulations, e.g. Postman etc.</a:t>
            </a:r>
          </a:p>
        </p:txBody>
      </p:sp>
      <p:pic>
        <p:nvPicPr>
          <p:cNvPr id="22" name="Picture 21">
            <a:extLst>
              <a:ext uri="{FF2B5EF4-FFF2-40B4-BE49-F238E27FC236}">
                <a16:creationId xmlns:a16="http://schemas.microsoft.com/office/drawing/2014/main" id="{1353EB0F-CD99-5B40-A1F4-6AEB1A3AE872}"/>
              </a:ext>
            </a:extLst>
          </p:cNvPr>
          <p:cNvPicPr>
            <a:picLocks noChangeAspect="1"/>
          </p:cNvPicPr>
          <p:nvPr/>
        </p:nvPicPr>
        <p:blipFill>
          <a:blip r:embed="rId3"/>
          <a:stretch>
            <a:fillRect/>
          </a:stretch>
        </p:blipFill>
        <p:spPr>
          <a:xfrm>
            <a:off x="9551775" y="334986"/>
            <a:ext cx="2159317" cy="965842"/>
          </a:xfrm>
          <a:prstGeom prst="rect">
            <a:avLst/>
          </a:prstGeom>
        </p:spPr>
      </p:pic>
    </p:spTree>
    <p:extLst>
      <p:ext uri="{BB962C8B-B14F-4D97-AF65-F5344CB8AC3E}">
        <p14:creationId xmlns:p14="http://schemas.microsoft.com/office/powerpoint/2010/main" val="1980429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200" noProof="0" dirty="0">
                <a:latin typeface="Arial" panose="020B0604020202020204" pitchFamily="34" charset="0"/>
                <a:cs typeface="Arial" panose="020B0604020202020204" pitchFamily="34" charset="0"/>
              </a:rPr>
              <a:t>W3C WoT Open Day </a:t>
            </a:r>
            <a:br>
              <a:rPr lang="en-US" sz="2200" noProof="0" dirty="0">
                <a:latin typeface="Arial" panose="020B0604020202020204" pitchFamily="34" charset="0"/>
                <a:cs typeface="Arial" panose="020B0604020202020204" pitchFamily="34" charset="0"/>
              </a:rPr>
            </a:br>
            <a:r>
              <a:rPr lang="en-US" sz="2200" noProof="0" dirty="0">
                <a:latin typeface="Arial" panose="020B0604020202020204" pitchFamily="34" charset="0"/>
                <a:cs typeface="Arial" panose="020B0604020202020204" pitchFamily="34" charset="0"/>
              </a:rPr>
              <a:t>Asset Monitoring in an Industrial Environment</a:t>
            </a:r>
          </a:p>
        </p:txBody>
      </p:sp>
      <p:sp>
        <p:nvSpPr>
          <p:cNvPr id="9" name="Textfeld 8">
            <a:extLst>
              <a:ext uri="{FF2B5EF4-FFF2-40B4-BE49-F238E27FC236}">
                <a16:creationId xmlns:a16="http://schemas.microsoft.com/office/drawing/2014/main" id="{66AA3F31-D45A-45B3-B393-253D8E35DFED}"/>
              </a:ext>
            </a:extLst>
          </p:cNvPr>
          <p:cNvSpPr txBox="1"/>
          <p:nvPr/>
        </p:nvSpPr>
        <p:spPr>
          <a:xfrm>
            <a:off x="626241" y="6235850"/>
            <a:ext cx="6189464" cy="359853"/>
          </a:xfrm>
          <a:prstGeom prst="rect">
            <a:avLst/>
          </a:prstGeom>
          <a:noFill/>
        </p:spPr>
        <p:txBody>
          <a:bodyPr wrap="square" lIns="0" tIns="0" rIns="0" bIns="0" rtlCol="0">
            <a:noAutofit/>
          </a:bodyPr>
          <a:lstStyle/>
          <a:p>
            <a:pPr>
              <a:lnSpc>
                <a:spcPct val="110000"/>
              </a:lnSpc>
            </a:pPr>
            <a:r>
              <a:rPr lang="de-DE" sz="1199" dirty="0">
                <a:ea typeface="Arial Unicode MS" panose="020B0604020202020204" pitchFamily="34" charset="-128"/>
                <a:cs typeface="Arial Unicode MS" panose="020B0604020202020204" pitchFamily="34" charset="-128"/>
              </a:rPr>
              <a:t>E-Mail: </a:t>
            </a:r>
            <a:r>
              <a:rPr lang="de-DE" sz="1199" dirty="0" err="1">
                <a:ea typeface="Arial Unicode MS" panose="020B0604020202020204" pitchFamily="34" charset="-128"/>
                <a:cs typeface="Arial Unicode MS" panose="020B0604020202020204" pitchFamily="34" charset="-128"/>
              </a:rPr>
              <a:t>Michael.Lagally@oracle.com</a:t>
            </a:r>
            <a:endParaRPr lang="de-DE" sz="1199" dirty="0">
              <a:ea typeface="Arial Unicode MS" panose="020B0604020202020204" pitchFamily="34" charset="-128"/>
              <a:cs typeface="Arial Unicode MS" panose="020B0604020202020204" pitchFamily="34" charset="-128"/>
            </a:endParaRPr>
          </a:p>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37" name="Rechteck 36">
            <a:extLst>
              <a:ext uri="{FF2B5EF4-FFF2-40B4-BE49-F238E27FC236}">
                <a16:creationId xmlns:a16="http://schemas.microsoft.com/office/drawing/2014/main" id="{1B1CF97F-87A2-4539-9069-9C109BE7387D}"/>
              </a:ext>
            </a:extLst>
          </p:cNvPr>
          <p:cNvSpPr/>
          <p:nvPr/>
        </p:nvSpPr>
        <p:spPr bwMode="auto">
          <a:xfrm>
            <a:off x="9551775" y="334986"/>
            <a:ext cx="2157876" cy="913924"/>
          </a:xfrm>
          <a:prstGeom prst="rect">
            <a:avLst/>
          </a:prstGeom>
          <a:solidFill>
            <a:srgbClr val="FFFFFF"/>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ea typeface="Arial Unicode MS" panose="020B0604020202020204" pitchFamily="34" charset="-128"/>
              <a:cs typeface="Arial Unicode MS" panose="020B0604020202020204" pitchFamily="34" charset="-128"/>
            </a:endParaRPr>
          </a:p>
        </p:txBody>
      </p:sp>
      <p:sp>
        <p:nvSpPr>
          <p:cNvPr id="12" name="Textfeld 13">
            <a:extLst>
              <a:ext uri="{FF2B5EF4-FFF2-40B4-BE49-F238E27FC236}">
                <a16:creationId xmlns:a16="http://schemas.microsoft.com/office/drawing/2014/main" id="{7CA1B16F-4B95-424C-ABD4-91C2D5E42E70}"/>
              </a:ext>
            </a:extLst>
          </p:cNvPr>
          <p:cNvSpPr txBox="1"/>
          <p:nvPr/>
        </p:nvSpPr>
        <p:spPr>
          <a:xfrm>
            <a:off x="806771" y="2205501"/>
            <a:ext cx="6008934" cy="1439250"/>
          </a:xfrm>
          <a:prstGeom prst="rect">
            <a:avLst/>
          </a:prstGeom>
          <a:noFill/>
        </p:spPr>
        <p:txBody>
          <a:bodyPr wrap="square" lIns="0" tIns="0" rIns="0" bIns="0" rtlCol="0">
            <a:no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Protect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workers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citizens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if</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chemical</a:t>
            </a:r>
            <a:r>
              <a:rPr lang="de-DE" sz="1599" dirty="0">
                <a:solidFill>
                  <a:srgbClr val="00646E"/>
                </a:solidFill>
                <a:latin typeface="Arial" panose="020B0604020202020204" pitchFamily="34" charset="0"/>
                <a:ea typeface="Arial Unicode MS"/>
                <a:cs typeface="Arial" panose="020B0604020202020204" pitchFamily="34" charset="0"/>
              </a:rPr>
              <a:t> plant </a:t>
            </a:r>
            <a:r>
              <a:rPr lang="de-DE" sz="1599" dirty="0" err="1">
                <a:solidFill>
                  <a:srgbClr val="00646E"/>
                </a:solidFill>
                <a:latin typeface="Arial" panose="020B0604020202020204" pitchFamily="34" charset="0"/>
                <a:ea typeface="Arial Unicode MS"/>
                <a:cs typeface="Arial" panose="020B0604020202020204" pitchFamily="34" charset="0"/>
              </a:rPr>
              <a:t>has</a:t>
            </a:r>
            <a:r>
              <a:rPr lang="de-DE" sz="1599" dirty="0">
                <a:solidFill>
                  <a:srgbClr val="00646E"/>
                </a:solidFill>
                <a:latin typeface="Arial" panose="020B0604020202020204" pitchFamily="34" charset="0"/>
                <a:ea typeface="Arial Unicode MS"/>
                <a:cs typeface="Arial" panose="020B0604020202020204" pitchFamily="34" charset="0"/>
              </a:rPr>
              <a:t> an </a:t>
            </a:r>
            <a:r>
              <a:rPr lang="de-DE" sz="1599" dirty="0" err="1">
                <a:solidFill>
                  <a:srgbClr val="00646E"/>
                </a:solidFill>
                <a:latin typeface="Arial" panose="020B0604020202020204" pitchFamily="34" charset="0"/>
                <a:ea typeface="Arial Unicode MS"/>
                <a:cs typeface="Arial" panose="020B0604020202020204" pitchFamily="34" charset="0"/>
              </a:rPr>
              <a:t>accident</a:t>
            </a:r>
            <a:endParaRPr lang="en-US" sz="1599" dirty="0">
              <a:solidFill>
                <a:srgbClr val="00646E"/>
              </a:solidFill>
              <a:latin typeface="Arial" panose="020B0604020202020204" pitchFamily="34" charset="0"/>
              <a:ea typeface="Arial Unicode MS"/>
              <a:cs typeface="Arial" panose="020B0604020202020204" pitchFamily="34" charset="0"/>
            </a:endParaRPr>
          </a:p>
          <a:p>
            <a:pPr>
              <a:lnSpc>
                <a:spcPct val="110000"/>
              </a:lnSpc>
            </a:pPr>
            <a:endParaRPr lang="en-US" sz="1599" dirty="0">
              <a:solidFill>
                <a:srgbClr val="00646E"/>
              </a:solidFill>
              <a:latin typeface="Arial" panose="020B0604020202020204" pitchFamily="34" charset="0"/>
              <a:ea typeface="Arial Unicode MS"/>
              <a:cs typeface="Arial" panose="020B0604020202020204" pitchFamily="34" charset="0"/>
            </a:endParaRP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A sensor measures the air quality in a chemical plant.</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Oracle IoT Asset Monitoring detects a critical condition.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Connected devices take the appropriate action: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Drain a tank in the chemical plant. </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off all air-conditioners.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Issue voice alerts.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on warning lights</a:t>
            </a:r>
            <a:r>
              <a:rPr lang="en-US" sz="1599" dirty="0">
                <a:solidFill>
                  <a:srgbClr val="00646E"/>
                </a:solidFill>
                <a:ea typeface="Arial Unicode MS"/>
              </a:rPr>
              <a:t>.</a:t>
            </a:r>
          </a:p>
          <a:p>
            <a:pPr>
              <a:lnSpc>
                <a:spcPct val="110000"/>
              </a:lnSpc>
            </a:pPr>
            <a:endParaRPr lang="en-US" sz="1599" dirty="0">
              <a:solidFill>
                <a:srgbClr val="00646E"/>
              </a:solidFill>
              <a:ea typeface="Arial Unicode MS"/>
            </a:endParaRPr>
          </a:p>
        </p:txBody>
      </p:sp>
      <p:sp>
        <p:nvSpPr>
          <p:cNvPr id="79" name="Textfeld 13">
            <a:extLst>
              <a:ext uri="{FF2B5EF4-FFF2-40B4-BE49-F238E27FC236}">
                <a16:creationId xmlns:a16="http://schemas.microsoft.com/office/drawing/2014/main" id="{E2874C1B-5A51-42BB-AAD7-67468963BD27}"/>
              </a:ext>
            </a:extLst>
          </p:cNvPr>
          <p:cNvSpPr txBox="1"/>
          <p:nvPr/>
        </p:nvSpPr>
        <p:spPr>
          <a:xfrm>
            <a:off x="7751322" y="2232283"/>
            <a:ext cx="3814437" cy="1223499"/>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Non-standard protocols and interfaces hinder the integration of devices from different manufacturers.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Availability of physical devices.</a:t>
            </a:r>
          </a:p>
        </p:txBody>
      </p:sp>
      <p:sp>
        <p:nvSpPr>
          <p:cNvPr id="80" name="Textfeld 13">
            <a:extLst>
              <a:ext uri="{FF2B5EF4-FFF2-40B4-BE49-F238E27FC236}">
                <a16:creationId xmlns:a16="http://schemas.microsoft.com/office/drawing/2014/main" id="{138641CF-4363-49F4-A511-130381A23623}"/>
              </a:ext>
            </a:extLst>
          </p:cNvPr>
          <p:cNvSpPr txBox="1"/>
          <p:nvPr/>
        </p:nvSpPr>
        <p:spPr>
          <a:xfrm>
            <a:off x="7751322" y="3908526"/>
            <a:ext cx="3814437" cy="1391708"/>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 common JSON-LD format for interacting with devices over HTTP simplifies the integration of new devices.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and the Oracle IoT Device Model can interwork. </a:t>
            </a:r>
          </a:p>
        </p:txBody>
      </p:sp>
      <p:pic>
        <p:nvPicPr>
          <p:cNvPr id="8" name="Picture 7">
            <a:extLst>
              <a:ext uri="{FF2B5EF4-FFF2-40B4-BE49-F238E27FC236}">
                <a16:creationId xmlns:a16="http://schemas.microsoft.com/office/drawing/2014/main" id="{065020B6-7489-464B-B296-0475EC1662C5}"/>
              </a:ext>
            </a:extLst>
          </p:cNvPr>
          <p:cNvPicPr>
            <a:picLocks noChangeAspect="1"/>
          </p:cNvPicPr>
          <p:nvPr/>
        </p:nvPicPr>
        <p:blipFill>
          <a:blip r:embed="rId3"/>
          <a:stretch>
            <a:fillRect/>
          </a:stretch>
        </p:blipFill>
        <p:spPr>
          <a:xfrm>
            <a:off x="9551775" y="334986"/>
            <a:ext cx="2159317" cy="965842"/>
          </a:xfrm>
          <a:prstGeom prst="rect">
            <a:avLst/>
          </a:prstGeom>
        </p:spPr>
      </p:pic>
    </p:spTree>
    <p:extLst>
      <p:ext uri="{BB962C8B-B14F-4D97-AF65-F5344CB8AC3E}">
        <p14:creationId xmlns:p14="http://schemas.microsoft.com/office/powerpoint/2010/main" val="3049636392"/>
      </p:ext>
    </p:extLst>
  </p:cSld>
  <p:clrMapOvr>
    <a:masterClrMapping/>
  </p:clrMapOvr>
</p:sld>
</file>

<file path=ppt/theme/theme1.xml><?xml version="1.0" encoding="utf-8"?>
<a:theme xmlns:a="http://schemas.openxmlformats.org/drawingml/2006/main" name="1_Default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16478</TotalTime>
  <Words>561</Words>
  <Application>Microsoft Macintosh PowerPoint</Application>
  <PresentationFormat>Widescreen</PresentationFormat>
  <Paragraphs>68</Paragraphs>
  <Slides>4</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vt:i4>
      </vt:variant>
    </vt:vector>
  </HeadingPairs>
  <TitlesOfParts>
    <vt:vector size="11" baseType="lpstr">
      <vt:lpstr>Arial Unicode MS</vt:lpstr>
      <vt:lpstr>Arial</vt:lpstr>
      <vt:lpstr>Calibri</vt:lpstr>
      <vt:lpstr>Mangal</vt:lpstr>
      <vt:lpstr>Wingdings</vt:lpstr>
      <vt:lpstr>1_Default Theme</vt:lpstr>
      <vt:lpstr>1_Oracle_16x9_2016</vt:lpstr>
      <vt:lpstr>PowerPoint Presentation</vt:lpstr>
      <vt:lpstr>PowerPoint Presentation</vt:lpstr>
      <vt:lpstr>W3C WoT Open Day  Asset Monitoring in a Smart Home</vt:lpstr>
      <vt:lpstr>W3C WoT Open Day  Asset Monitoring in an Industrial Environment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Lagally</dc:creator>
  <cp:lastModifiedBy>Michael Lagally</cp:lastModifiedBy>
  <cp:revision>132</cp:revision>
  <dcterms:created xsi:type="dcterms:W3CDTF">2017-09-13T10:40:05Z</dcterms:created>
  <dcterms:modified xsi:type="dcterms:W3CDTF">2019-05-28T06:39:57Z</dcterms:modified>
</cp:coreProperties>
</file>